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370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610F5A-A8D4-460E-CD47-FABB0ACE4E3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674475" y="63500"/>
            <a:ext cx="4857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5514B4">
                    <a:alpha val="50000"/>
                  </a:srgbClr>
                </a:solidFill>
                <a:latin typeface="Century Gothic" panose="020B0502020202020204" pitchFamily="34" charset="0"/>
              </a:rPr>
              <a:t>General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30824C-18F8-BF88-5B6C-2481EE309BC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674475" y="6657340"/>
            <a:ext cx="4857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5514B4">
                    <a:alpha val="50000"/>
                  </a:srgbClr>
                </a:solidFill>
                <a:latin typeface="Century Gothic" panose="020B0502020202020204" pitchFamily="34" charset="0"/>
              </a:rPr>
              <a:t>General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9625cbb6-053c-42ec-818b-ced658cf9a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2011680" cy="4198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82880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WE WIN TOGETHER</a:t>
            </a:r>
          </a:p>
          <a:p>
            <a:pPr algn="ctr">
              <a:defRPr sz="2700" b="1">
                <a:solidFill>
                  <a:srgbClr val="00BEEB"/>
                </a:solidFill>
              </a:defRPr>
            </a:pPr>
            <a:r>
              <a:t>NEW SALES COMMISSION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840480"/>
            <a:ext cx="96012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>
                <a:solidFill>
                  <a:srgbClr val="FFFFFF"/>
                </a:solidFill>
              </a:defRPr>
            </a:pPr>
            <a:r>
              <a:t>Store performance. Individual rewards.</a:t>
            </a:r>
            <a:br/>
            <a:r>
              <a:t>A simple structure that rewards profit, teamwork, customers and consistency.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1</a:t>
            </a:r>
          </a:p>
        </p:txBody>
      </p:sp>
      <p:pic>
        <p:nvPicPr>
          <p:cNvPr id="8" name="Camera 7">
            <a:extLst>
              <a:ext uri="{FF2B5EF4-FFF2-40B4-BE49-F238E27FC236}">
                <a16:creationId xmlns:a16="http://schemas.microsoft.com/office/drawing/2014/main" id="{E9EC15B4-4C06-993B-E89D-CF0EA5999E90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Why are we changing commission?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A structure built around the behaviours that drive long-term success.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00200"/>
            <a:ext cx="3520440" cy="420624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58952" y="1709928"/>
            <a:ext cx="319125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ONE TEAM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2167128"/>
            <a:ext cx="3191256" cy="352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t>The store scorecard matters.</a:t>
            </a:r>
          </a:p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endParaRPr/>
          </a:p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t>Everyone has a reason to support the same Primary KPIs.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600200"/>
            <a:ext cx="3520440" cy="420624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F5BE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07992" y="1709928"/>
            <a:ext cx="319125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INDIVIDUAL REWARD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7992" y="2167128"/>
            <a:ext cx="3191256" cy="352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t>Your own Profit achievement determines how much each qualifying sale is worth.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2440" y="1600200"/>
            <a:ext cx="3520440" cy="420624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57031" y="1709928"/>
            <a:ext cx="319125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CUSTOMER FIRST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57031" y="2167128"/>
            <a:ext cx="3191256" cy="3520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t>Individual NPS and Customer Outcome protect quality and ensure we deliver sales the right way.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2</a:t>
            </a:r>
          </a:p>
        </p:txBody>
      </p:sp>
      <p:pic>
        <p:nvPicPr>
          <p:cNvPr id="16" name="Camera 15">
            <a:extLst>
              <a:ext uri="{FF2B5EF4-FFF2-40B4-BE49-F238E27FC236}">
                <a16:creationId xmlns:a16="http://schemas.microsoft.com/office/drawing/2014/main" id="{967B6B9F-C675-BB55-4F60-2847D254DBE1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Step 1 — The store unlocks commission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The team must deliver the required Primary KPI performance.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1920240" cy="2011680"/>
          </a:xfrm>
          <a:prstGeom prst="roundRect">
            <a:avLst/>
          </a:prstGeom>
          <a:solidFill>
            <a:srgbClr val="F1F8FC"/>
          </a:solidFill>
          <a:ln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2450592"/>
            <a:ext cx="1700784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002D52"/>
                </a:solidFill>
              </a:defRPr>
            </a:pPr>
            <a:r>
              <a:t>New PayM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53512" y="1828800"/>
            <a:ext cx="1920240" cy="2011680"/>
          </a:xfrm>
          <a:prstGeom prst="roundRect">
            <a:avLst/>
          </a:prstGeom>
          <a:solidFill>
            <a:srgbClr val="F1F8FC"/>
          </a:solidFill>
          <a:ln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063240" y="2450592"/>
            <a:ext cx="1700784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002D52"/>
                </a:solidFill>
              </a:defRPr>
            </a:pPr>
            <a:r>
              <a:t>Upgrade PayM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21224" y="1828800"/>
            <a:ext cx="1920240" cy="2011680"/>
          </a:xfrm>
          <a:prstGeom prst="roundRect">
            <a:avLst/>
          </a:prstGeom>
          <a:solidFill>
            <a:srgbClr val="F1F8FC"/>
          </a:solidFill>
          <a:ln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330952" y="2450592"/>
            <a:ext cx="1700784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002D52"/>
                </a:solidFill>
              </a:defRPr>
            </a:pPr>
            <a:r>
              <a:t>New HBB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88936" y="1828800"/>
            <a:ext cx="1920240" cy="2011680"/>
          </a:xfrm>
          <a:prstGeom prst="roundRect">
            <a:avLst/>
          </a:prstGeom>
          <a:solidFill>
            <a:srgbClr val="F1F8FC"/>
          </a:solidFill>
          <a:ln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98663" y="2450592"/>
            <a:ext cx="1700784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002D52"/>
                </a:solidFill>
              </a:defRPr>
            </a:pPr>
            <a:r>
              <a:t>Regrade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756648" y="1828800"/>
            <a:ext cx="1920240" cy="2011680"/>
          </a:xfrm>
          <a:prstGeom prst="roundRect">
            <a:avLst/>
          </a:prstGeom>
          <a:solidFill>
            <a:srgbClr val="F1F8FC"/>
          </a:solidFill>
          <a:ln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866376" y="2450592"/>
            <a:ext cx="1700784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002D52"/>
                </a:solidFill>
              </a:defRPr>
            </a:pPr>
            <a:r>
              <a:t>TV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34340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900" b="1">
                <a:solidFill>
                  <a:srgbClr val="002D52"/>
                </a:solidFill>
              </a:defRPr>
            </a:pPr>
            <a:r>
              <a:t>THE STORE DELIVERS THE SCORECARD.</a:t>
            </a:r>
          </a:p>
          <a:p>
            <a:pPr algn="ctr">
              <a:defRPr sz="1800">
                <a:solidFill>
                  <a:srgbClr val="5F7080"/>
                </a:solidFill>
              </a:defRPr>
            </a:pPr>
            <a:r>
              <a:t>When the required Primary performance is achieved, commission is unlocked for qualifying advisors.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3</a:t>
            </a:r>
          </a:p>
        </p:txBody>
      </p:sp>
      <p:pic>
        <p:nvPicPr>
          <p:cNvPr id="18" name="Camera 17">
            <a:extLst>
              <a:ext uri="{FF2B5EF4-FFF2-40B4-BE49-F238E27FC236}">
                <a16:creationId xmlns:a16="http://schemas.microsoft.com/office/drawing/2014/main" id="{D4129B10-E9AD-1B1A-3E76-527670507C30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72193" y="84667"/>
            <a:ext cx="1852168" cy="1852168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Step 2 — Your individual Profit determines your tier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The higher your Profit achievement, the more each qualifying sale is worth.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2514600" cy="205740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2286000"/>
            <a:ext cx="2331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TIER C</a:t>
            </a:r>
          </a:p>
          <a:p>
            <a:pPr algn="ctr">
              <a:defRPr sz="2000" b="1">
                <a:solidFill>
                  <a:srgbClr val="FFFFFF"/>
                </a:solidFill>
              </a:defRPr>
            </a:pPr>
            <a:r>
              <a:t>90–94.99%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56432" y="1828800"/>
            <a:ext cx="2514600" cy="2057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47872" y="2286000"/>
            <a:ext cx="2331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TIER B</a:t>
            </a:r>
          </a:p>
          <a:p>
            <a:pPr algn="ctr">
              <a:defRPr sz="2000" b="1">
                <a:solidFill>
                  <a:srgbClr val="FFFFFF"/>
                </a:solidFill>
              </a:defRPr>
            </a:pPr>
            <a:r>
              <a:t>95–99.99%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2784" y="1828800"/>
            <a:ext cx="2514600" cy="20574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64224" y="2286000"/>
            <a:ext cx="2331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00203C"/>
                </a:solidFill>
              </a:defRPr>
            </a:pPr>
            <a:r>
              <a:t>TIER A</a:t>
            </a:r>
          </a:p>
          <a:p>
            <a:pPr algn="ctr">
              <a:defRPr sz="2000" b="1">
                <a:solidFill>
                  <a:srgbClr val="00203C"/>
                </a:solidFill>
              </a:defRPr>
            </a:pPr>
            <a:r>
              <a:t>100%+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89136" y="1828800"/>
            <a:ext cx="2514600" cy="2057400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80576" y="2286000"/>
            <a:ext cx="2331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ELITE</a:t>
            </a:r>
          </a:p>
          <a:p>
            <a:pPr algn="ctr">
              <a:defRPr sz="2000" b="1">
                <a:solidFill>
                  <a:srgbClr val="FFFFFF"/>
                </a:solidFill>
              </a:defRPr>
            </a:pPr>
            <a:r>
              <a:t>120%+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4343400"/>
            <a:ext cx="8549640" cy="114300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993392" y="4453128"/>
            <a:ext cx="822045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KEEP PUSHING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93392" y="4910328"/>
            <a:ext cx="8220456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t>Moving from 99% to 100%, or 119% to 120%, changes the value of every qualifying sale.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4</a:t>
            </a:r>
          </a:p>
        </p:txBody>
      </p:sp>
      <p:pic>
        <p:nvPicPr>
          <p:cNvPr id="18" name="Camera 17">
            <a:extLst>
              <a:ext uri="{FF2B5EF4-FFF2-40B4-BE49-F238E27FC236}">
                <a16:creationId xmlns:a16="http://schemas.microsoft.com/office/drawing/2014/main" id="{23BFCCE3-BAB2-BDB3-BECE-6C22F3D1338B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Step 3 — What each qualifying sale pays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Standard Sales Guide rates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600200"/>
            <a:ext cx="2167128" cy="708660"/>
          </a:xfrm>
          <a:prstGeom prst="rect">
            <a:avLst/>
          </a:prstGeom>
          <a:solidFill>
            <a:srgbClr val="002D52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7007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Product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2928" y="1600200"/>
            <a:ext cx="2167128" cy="708660"/>
          </a:xfrm>
          <a:prstGeom prst="rect">
            <a:avLst/>
          </a:prstGeom>
          <a:solidFill>
            <a:srgbClr val="002D52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898648" y="17007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Tier C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0056" y="1600200"/>
            <a:ext cx="2167128" cy="708660"/>
          </a:xfrm>
          <a:prstGeom prst="rect">
            <a:avLst/>
          </a:prstGeom>
          <a:solidFill>
            <a:srgbClr val="002D52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65776" y="17007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Tier 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87184" y="1600200"/>
            <a:ext cx="2167128" cy="708660"/>
          </a:xfrm>
          <a:prstGeom prst="rect">
            <a:avLst/>
          </a:prstGeom>
          <a:solidFill>
            <a:srgbClr val="002D52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232904" y="17007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Tier 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54312" y="1600200"/>
            <a:ext cx="2167128" cy="708660"/>
          </a:xfrm>
          <a:prstGeom prst="rect">
            <a:avLst/>
          </a:prstGeom>
          <a:solidFill>
            <a:srgbClr val="002D52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400032" y="17007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Elite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2308860"/>
            <a:ext cx="2167128" cy="70866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240944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0203C"/>
                </a:solidFill>
              </a:defRPr>
            </a:pPr>
            <a:r>
              <a:t>New PayM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52928" y="2308860"/>
            <a:ext cx="2167128" cy="708660"/>
          </a:xfrm>
          <a:prstGeom prst="rect">
            <a:avLst/>
          </a:prstGeom>
          <a:solidFill>
            <a:srgbClr val="FCEBE0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898648" y="240944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0056" y="2308860"/>
            <a:ext cx="2167128" cy="708660"/>
          </a:xfrm>
          <a:prstGeom prst="rect">
            <a:avLst/>
          </a:prstGeom>
          <a:solidFill>
            <a:srgbClr val="E2EFF8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065776" y="240944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187184" y="2308860"/>
            <a:ext cx="2167128" cy="70866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32904" y="240944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354312" y="2308860"/>
            <a:ext cx="2167128" cy="70866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400032" y="240944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3017520"/>
            <a:ext cx="2167128" cy="70866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1520" y="3118103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0203C"/>
                </a:solidFill>
              </a:defRPr>
            </a:pPr>
            <a:r>
              <a:t>Upgrade PayM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52928" y="3017520"/>
            <a:ext cx="2167128" cy="708660"/>
          </a:xfrm>
          <a:prstGeom prst="rect">
            <a:avLst/>
          </a:prstGeom>
          <a:solidFill>
            <a:srgbClr val="FCEBE0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898648" y="3118103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0056" y="3017520"/>
            <a:ext cx="2167128" cy="708660"/>
          </a:xfrm>
          <a:prstGeom prst="rect">
            <a:avLst/>
          </a:prstGeom>
          <a:solidFill>
            <a:srgbClr val="E2EFF8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065776" y="3118103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187184" y="3017520"/>
            <a:ext cx="2167128" cy="70866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232904" y="3118103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354312" y="3017520"/>
            <a:ext cx="2167128" cy="70866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400032" y="3118103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5800" y="3726180"/>
            <a:ext cx="2167128" cy="70866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31520" y="382676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0203C"/>
                </a:solidFill>
              </a:defRPr>
            </a:pPr>
            <a:r>
              <a:t>New HBB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852928" y="3726180"/>
            <a:ext cx="2167128" cy="708660"/>
          </a:xfrm>
          <a:prstGeom prst="rect">
            <a:avLst/>
          </a:prstGeom>
          <a:solidFill>
            <a:srgbClr val="FCEBE0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898648" y="382676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0056" y="3726180"/>
            <a:ext cx="2167128" cy="708660"/>
          </a:xfrm>
          <a:prstGeom prst="rect">
            <a:avLst/>
          </a:prstGeom>
          <a:solidFill>
            <a:srgbClr val="E2EFF8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065776" y="382676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187184" y="3726180"/>
            <a:ext cx="2167128" cy="70866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232904" y="382676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£7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354312" y="3726180"/>
            <a:ext cx="2167128" cy="70866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400032" y="382676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85800" y="4434840"/>
            <a:ext cx="2167128" cy="70866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31520" y="453542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0203C"/>
                </a:solidFill>
              </a:defRPr>
            </a:pPr>
            <a:r>
              <a:t>Regrade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852928" y="4434840"/>
            <a:ext cx="2167128" cy="708660"/>
          </a:xfrm>
          <a:prstGeom prst="rect">
            <a:avLst/>
          </a:prstGeom>
          <a:solidFill>
            <a:srgbClr val="FCEBE0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898648" y="453542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020056" y="4434840"/>
            <a:ext cx="2167128" cy="708660"/>
          </a:xfrm>
          <a:prstGeom prst="rect">
            <a:avLst/>
          </a:prstGeom>
          <a:solidFill>
            <a:srgbClr val="E2EFF8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5065776" y="453542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187184" y="4434840"/>
            <a:ext cx="2167128" cy="70866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7232904" y="453542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£3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54312" y="4434840"/>
            <a:ext cx="2167128" cy="70866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9400032" y="453542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5800" y="5143500"/>
            <a:ext cx="2167128" cy="70866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31520" y="52440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00203C"/>
                </a:solidFill>
              </a:defRPr>
            </a:pPr>
            <a:r>
              <a:t>TV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852928" y="5143500"/>
            <a:ext cx="2167128" cy="708660"/>
          </a:xfrm>
          <a:prstGeom prst="rect">
            <a:avLst/>
          </a:prstGeom>
          <a:solidFill>
            <a:srgbClr val="FCEBE0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2898648" y="52440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020056" y="5143500"/>
            <a:ext cx="2167128" cy="708660"/>
          </a:xfrm>
          <a:prstGeom prst="rect">
            <a:avLst/>
          </a:prstGeom>
          <a:solidFill>
            <a:srgbClr val="E2EFF8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5065776" y="52440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£2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187184" y="5143500"/>
            <a:ext cx="2167128" cy="70866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232904" y="52440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£5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4312" y="5143500"/>
            <a:ext cx="2167128" cy="70866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9400032" y="5244084"/>
            <a:ext cx="2075688" cy="5715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0">
                <a:solidFill>
                  <a:srgbClr val="00203C"/>
                </a:solidFill>
              </a:defRPr>
            </a:pPr>
            <a:r>
              <a:t>£10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5</a:t>
            </a:r>
          </a:p>
        </p:txBody>
      </p:sp>
      <p:pic>
        <p:nvPicPr>
          <p:cNvPr id="67" name="Camera 66">
            <a:extLst>
              <a:ext uri="{FF2B5EF4-FFF2-40B4-BE49-F238E27FC236}">
                <a16:creationId xmlns:a16="http://schemas.microsoft.com/office/drawing/2014/main" id="{1926535C-1E46-5995-BA0E-4720B4AE3D40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03679" y="80687"/>
            <a:ext cx="1793833" cy="1793833"/>
          </a:xfrm>
          <a:prstGeom prst="ellipse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Senior Sales — enhanced 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Consistent high performance unlocks Tier A+ and Elite+.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5349240" cy="182880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4671" y="1664207"/>
            <a:ext cx="5020055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HOW TO MOVE 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121408"/>
            <a:ext cx="5020055" cy="1013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rPr dirty="0"/>
              <a:t>Achieve 110%+ individual Profit actual for 3 consecutive months.</a:t>
            </a:r>
          </a:p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rPr dirty="0"/>
              <a:t>Senior banding is then reviewed monthly.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554480"/>
            <a:ext cx="5349240" cy="182880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DC3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82512" y="1664207"/>
            <a:ext cx="5020055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HOW BANDING IS LOST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2512" y="2121408"/>
            <a:ext cx="5020055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t>Any 2 months below 100% individual Profit actual in a rolling 6-month period.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11680" y="3657600"/>
            <a:ext cx="2727959" cy="373380"/>
          </a:xfrm>
          <a:prstGeom prst="rect">
            <a:avLst/>
          </a:prstGeom>
          <a:solidFill>
            <a:srgbClr val="002D52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057400" y="368503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Product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39640" y="3657600"/>
            <a:ext cx="2727959" cy="373380"/>
          </a:xfrm>
          <a:prstGeom prst="rect">
            <a:avLst/>
          </a:prstGeom>
          <a:solidFill>
            <a:srgbClr val="002D52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85360" y="368503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Tier A+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67599" y="3657600"/>
            <a:ext cx="2727959" cy="373380"/>
          </a:xfrm>
          <a:prstGeom prst="rect">
            <a:avLst/>
          </a:prstGeom>
          <a:solidFill>
            <a:srgbClr val="002D52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13320" y="368503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Elite+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11680" y="4030980"/>
            <a:ext cx="2727959" cy="37338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057400" y="405841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New PayM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39640" y="4030980"/>
            <a:ext cx="2727959" cy="37338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785360" y="405841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£9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67599" y="4030980"/>
            <a:ext cx="2727959" cy="37338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13320" y="405841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11680" y="4404360"/>
            <a:ext cx="2727959" cy="37338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057400" y="443179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Upgrade PayM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39640" y="4404360"/>
            <a:ext cx="2727959" cy="37338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785360" y="443179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67599" y="4404360"/>
            <a:ext cx="2727959" cy="37338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513320" y="443179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£17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011680" y="4777740"/>
            <a:ext cx="2727959" cy="37338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057400" y="480517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New HBB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39640" y="4777740"/>
            <a:ext cx="2727959" cy="37338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785360" y="480517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67599" y="4777740"/>
            <a:ext cx="2727959" cy="37338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513320" y="480517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£17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011680" y="5151120"/>
            <a:ext cx="2727959" cy="37338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2057400" y="517855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Regrade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39640" y="5151120"/>
            <a:ext cx="2727959" cy="37338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4785360" y="517855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467599" y="5151120"/>
            <a:ext cx="2727959" cy="37338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513320" y="517855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£8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011680" y="5524500"/>
            <a:ext cx="2727959" cy="373380"/>
          </a:xfrm>
          <a:prstGeom prst="rect">
            <a:avLst/>
          </a:prstGeom>
          <a:solidFill>
            <a:srgbClr val="FFFFFF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2057400" y="555193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TV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39640" y="5524500"/>
            <a:ext cx="2727959" cy="373380"/>
          </a:xfrm>
          <a:prstGeom prst="rect">
            <a:avLst/>
          </a:prstGeom>
          <a:solidFill>
            <a:srgbClr val="FFF4C9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4785360" y="555193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£7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67599" y="5524500"/>
            <a:ext cx="2727959" cy="373380"/>
          </a:xfrm>
          <a:prstGeom prst="rect">
            <a:avLst/>
          </a:prstGeom>
          <a:solidFill>
            <a:srgbClr val="F2E1FC"/>
          </a:solidFill>
          <a:ln>
            <a:solidFill>
              <a:srgbClr val="CD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513320" y="5551932"/>
            <a:ext cx="2636519" cy="327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00203C"/>
                </a:solidFill>
              </a:defRPr>
            </a:pPr>
            <a:r>
              <a:t>£12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6</a:t>
            </a:r>
          </a:p>
        </p:txBody>
      </p:sp>
      <p:pic>
        <p:nvPicPr>
          <p:cNvPr id="49" name="Camera 48">
            <a:extLst>
              <a:ext uri="{FF2B5EF4-FFF2-40B4-BE49-F238E27FC236}">
                <a16:creationId xmlns:a16="http://schemas.microsoft.com/office/drawing/2014/main" id="{A9CD7164-FC80-4DF0-5B59-331C05DD0CDC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Customer experience protects your commission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Customer Outcome and NPS are measured on YOUR individual actuals.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54480"/>
            <a:ext cx="5394960" cy="429768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27AE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04671" y="1664207"/>
            <a:ext cx="506577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CUSTOMER OUTCOME — INDIVIDUAL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1" y="2121408"/>
            <a:ext cx="5065776" cy="361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UNDER 80%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NO COMMISSION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endParaRPr/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80%–89.99%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-20% COMMISSION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endParaRPr/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90%+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FULL COMMISSION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554480"/>
            <a:ext cx="5394960" cy="429768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36792" y="1664207"/>
            <a:ext cx="506577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NPS — INDIVIDUAL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36792" y="2121408"/>
            <a:ext cx="5065776" cy="3611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Your NPS is compared with the Company Owned actual.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endParaRPr/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SAME AS OR ABOVE CO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FULL COMMISSION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endParaRPr/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BELOW CO</a:t>
            </a:r>
          </a:p>
          <a:p>
            <a:pPr>
              <a:spcAft>
                <a:spcPts val="700"/>
              </a:spcAft>
              <a:defRPr sz="2000">
                <a:solidFill>
                  <a:srgbClr val="00203C"/>
                </a:solidFill>
              </a:defRPr>
            </a:pPr>
            <a:r>
              <a:t>NO COMMISSION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7</a:t>
            </a:r>
          </a:p>
        </p:txBody>
      </p:sp>
      <p:pic>
        <p:nvPicPr>
          <p:cNvPr id="13" name="Camera 12">
            <a:extLst>
              <a:ext uri="{FF2B5EF4-FFF2-40B4-BE49-F238E27FC236}">
                <a16:creationId xmlns:a16="http://schemas.microsoft.com/office/drawing/2014/main" id="{7A09356F-0DDF-1EB1-B8D1-6D7116F3A3D6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Secondary performance — STORE scorecard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This is a team/store measure, not an individual measure.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423160"/>
            <a:ext cx="214884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BLUE</a:t>
            </a:r>
          </a:p>
          <a:p>
            <a:pPr algn="ctr">
              <a:defRPr sz="2200" b="1">
                <a:solidFill>
                  <a:srgbClr val="FFFFFF"/>
                </a:solidFill>
              </a:defRPr>
            </a:pPr>
            <a:r>
              <a:t>No change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39" y="2423160"/>
            <a:ext cx="214884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rPr dirty="0"/>
              <a:t>GREEN</a:t>
            </a:r>
          </a:p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dirty="0"/>
              <a:t>No change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84420" y="1897380"/>
            <a:ext cx="2331720" cy="2103120"/>
          </a:xfrm>
          <a:prstGeom prst="round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975860" y="2400300"/>
            <a:ext cx="214884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AMBER</a:t>
            </a:r>
          </a:p>
          <a:p>
            <a:pPr algn="ctr">
              <a:defRPr sz="2200" b="1">
                <a:solidFill>
                  <a:srgbClr val="FFFFFF"/>
                </a:solidFill>
              </a:defRPr>
            </a:pPr>
            <a:r>
              <a:t>-10%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01637" y="1897380"/>
            <a:ext cx="2331720" cy="2103120"/>
          </a:xfrm>
          <a:prstGeom prst="roundRect">
            <a:avLst/>
          </a:prstGeom>
          <a:solidFill>
            <a:srgbClr val="DC35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93077" y="2423160"/>
            <a:ext cx="214884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RED</a:t>
            </a:r>
          </a:p>
          <a:p>
            <a:pPr algn="ctr">
              <a:defRPr sz="2200" b="1">
                <a:solidFill>
                  <a:srgbClr val="FFFFFF"/>
                </a:solidFill>
              </a:defRPr>
            </a:pPr>
            <a:r>
              <a:t>-30%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20240" y="4434840"/>
            <a:ext cx="8321040" cy="109728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084832" y="4544568"/>
            <a:ext cx="799185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84832" y="5001768"/>
            <a:ext cx="79918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rPr dirty="0"/>
              <a:t>GREEN</a:t>
            </a:r>
            <a:r>
              <a:rPr lang="en-US" dirty="0"/>
              <a:t> </a:t>
            </a:r>
            <a:r>
              <a:rPr dirty="0"/>
              <a:t>does not add a boost. AMBER and RED reduce final commission.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8</a:t>
            </a:r>
          </a:p>
        </p:txBody>
      </p:sp>
      <p:pic>
        <p:nvPicPr>
          <p:cNvPr id="18" name="Camera 17">
            <a:extLst>
              <a:ext uri="{FF2B5EF4-FFF2-40B4-BE49-F238E27FC236}">
                <a16:creationId xmlns:a16="http://schemas.microsoft.com/office/drawing/2014/main" id="{B8321868-01F2-EC3D-BE66-6958BFF5E8FC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48C7C785-28FB-8A60-D1E1-48B08BBD83E2}"/>
              </a:ext>
            </a:extLst>
          </p:cNvPr>
          <p:cNvSpPr/>
          <p:nvPr/>
        </p:nvSpPr>
        <p:spPr>
          <a:xfrm>
            <a:off x="1867204" y="1897380"/>
            <a:ext cx="2331720" cy="2103120"/>
          </a:xfrm>
          <a:prstGeom prst="round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045BCD-2162-F7D9-D819-03649CA5CEE1}"/>
              </a:ext>
            </a:extLst>
          </p:cNvPr>
          <p:cNvSpPr txBox="1"/>
          <p:nvPr/>
        </p:nvSpPr>
        <p:spPr>
          <a:xfrm>
            <a:off x="1958643" y="2423160"/>
            <a:ext cx="214884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rPr dirty="0"/>
              <a:t>GREEN</a:t>
            </a:r>
          </a:p>
          <a:p>
            <a:pPr algn="ctr">
              <a:defRPr sz="2200" b="1">
                <a:solidFill>
                  <a:srgbClr val="FFFFFF"/>
                </a:solidFill>
              </a:defRPr>
            </a:pPr>
            <a:r>
              <a:rPr dirty="0"/>
              <a:t>No change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Complaints — commission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A complaint itself does not automatically remove commission. The outcome of the investigation matters.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45920"/>
            <a:ext cx="5257800" cy="310896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755648"/>
            <a:ext cx="492861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1st UPHELD MIS-SELLING COMPLAINT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2212848"/>
            <a:ext cx="4928616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>
                <a:solidFill>
                  <a:srgbClr val="00203C"/>
                </a:solidFill>
              </a:defRPr>
            </a:pPr>
            <a:r>
              <a:t>Following investigation and where the complaint is not successfully appealed:</a:t>
            </a:r>
          </a:p>
          <a:p>
            <a:pPr>
              <a:spcAft>
                <a:spcPts val="700"/>
              </a:spcAft>
              <a:defRPr sz="1900">
                <a:solidFill>
                  <a:srgbClr val="00203C"/>
                </a:solidFill>
              </a:defRPr>
            </a:pPr>
            <a:endParaRPr/>
          </a:p>
          <a:p>
            <a:pPr>
              <a:spcAft>
                <a:spcPts val="700"/>
              </a:spcAft>
              <a:defRPr sz="1900">
                <a:solidFill>
                  <a:srgbClr val="00203C"/>
                </a:solidFill>
              </a:defRPr>
            </a:pPr>
            <a:r>
              <a:t>50% COMMISSION REDUCTION</a:t>
            </a:r>
          </a:p>
          <a:p>
            <a:pPr>
              <a:spcAft>
                <a:spcPts val="700"/>
              </a:spcAft>
              <a:defRPr sz="1900">
                <a:solidFill>
                  <a:srgbClr val="00203C"/>
                </a:solidFill>
              </a:defRPr>
            </a:pPr>
            <a:r>
              <a:t>for that month.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45920"/>
            <a:ext cx="5257800" cy="310896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DC35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82512" y="1755648"/>
            <a:ext cx="492861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2nd UPHELD MIS-SELLING COMPLAINT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82512" y="2212848"/>
            <a:ext cx="4928616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>
                <a:solidFill>
                  <a:srgbClr val="00203C"/>
                </a:solidFill>
              </a:defRPr>
            </a:pPr>
            <a:r>
              <a:t>If a second upheld mis-selling complaint occurs within a rolling 3-month period:</a:t>
            </a:r>
          </a:p>
          <a:p>
            <a:pPr>
              <a:spcAft>
                <a:spcPts val="700"/>
              </a:spcAft>
              <a:defRPr sz="1900">
                <a:solidFill>
                  <a:srgbClr val="00203C"/>
                </a:solidFill>
              </a:defRPr>
            </a:pPr>
            <a:endParaRPr/>
          </a:p>
          <a:p>
            <a:pPr>
              <a:spcAft>
                <a:spcPts val="700"/>
              </a:spcAft>
              <a:defRPr sz="1900">
                <a:solidFill>
                  <a:srgbClr val="00203C"/>
                </a:solidFill>
              </a:defRPr>
            </a:pPr>
            <a:r>
              <a:t>100% COMMISSION REMOVED</a:t>
            </a:r>
          </a:p>
          <a:p>
            <a:pPr>
              <a:spcAft>
                <a:spcPts val="700"/>
              </a:spcAft>
              <a:defRPr sz="1900">
                <a:solidFill>
                  <a:srgbClr val="00203C"/>
                </a:solidFill>
              </a:defRPr>
            </a:pPr>
            <a:r>
              <a:t>for that month.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07492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>
                <a:solidFill>
                  <a:srgbClr val="5F7080"/>
                </a:solidFill>
              </a:defRPr>
            </a:pPr>
            <a:r>
              <a:t>The process is designed to address clear evidence of mis-selling and intentional behaviours — not genuine mistakes.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9</a:t>
            </a:r>
          </a:p>
        </p:txBody>
      </p:sp>
      <p:pic>
        <p:nvPicPr>
          <p:cNvPr id="14" name="Camera 13">
            <a:extLst>
              <a:ext uri="{FF2B5EF4-FFF2-40B4-BE49-F238E27FC236}">
                <a16:creationId xmlns:a16="http://schemas.microsoft.com/office/drawing/2014/main" id="{F8DE32FE-50CB-022A-AFAC-EFA3DC38DA4D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40112" y="40640"/>
            <a:ext cx="2057400" cy="2057400"/>
          </a:xfrm>
          <a:prstGeom prst="ellipse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689054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</a:defRPr>
            </a:pPr>
            <a:r>
              <a:rPr dirty="0"/>
              <a:t>Commission is more than a sales number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5714193" cy="3231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00BEEB"/>
                </a:solidFill>
              </a:defRPr>
            </a:pPr>
            <a:r>
              <a:rPr dirty="0"/>
              <a:t>How we achieve the result matters</a:t>
            </a:r>
            <a:r>
              <a:rPr lang="en-US" dirty="0"/>
              <a:t> as this may affect your commission</a:t>
            </a:r>
            <a:r>
              <a:rPr dirty="0"/>
              <a:t>.</a:t>
            </a:r>
          </a:p>
        </p:txBody>
      </p:sp>
      <p:sp>
        <p:nvSpPr>
          <p:cNvPr id="5" name="Oval 4"/>
          <p:cNvSpPr/>
          <p:nvPr/>
        </p:nvSpPr>
        <p:spPr>
          <a:xfrm>
            <a:off x="1097280" y="1645920"/>
            <a:ext cx="384048" cy="384048"/>
          </a:xfrm>
          <a:prstGeom prst="ellipse">
            <a:avLst/>
          </a:prstGeom>
          <a:solidFill>
            <a:srgbClr val="00B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91640" y="1627632"/>
            <a:ext cx="8961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FFFFF"/>
                </a:solidFill>
              </a:defRPr>
            </a:pPr>
            <a:r>
              <a:t>Staffing behaviours</a:t>
            </a:r>
          </a:p>
        </p:txBody>
      </p:sp>
      <p:sp>
        <p:nvSpPr>
          <p:cNvPr id="7" name="Oval 6"/>
          <p:cNvSpPr/>
          <p:nvPr/>
        </p:nvSpPr>
        <p:spPr>
          <a:xfrm>
            <a:off x="1097280" y="2423160"/>
            <a:ext cx="384048" cy="384048"/>
          </a:xfrm>
          <a:prstGeom prst="ellipse">
            <a:avLst/>
          </a:prstGeom>
          <a:solidFill>
            <a:srgbClr val="00B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91640" y="2404872"/>
            <a:ext cx="8961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FFFFF"/>
                </a:solidFill>
              </a:defRPr>
            </a:pPr>
            <a:r>
              <a:t>Attendance &amp; timekeeping</a:t>
            </a:r>
          </a:p>
        </p:txBody>
      </p:sp>
      <p:sp>
        <p:nvSpPr>
          <p:cNvPr id="9" name="Oval 8"/>
          <p:cNvSpPr/>
          <p:nvPr/>
        </p:nvSpPr>
        <p:spPr>
          <a:xfrm>
            <a:off x="1097280" y="3200400"/>
            <a:ext cx="384048" cy="384048"/>
          </a:xfrm>
          <a:prstGeom prst="ellipse">
            <a:avLst/>
          </a:prstGeom>
          <a:solidFill>
            <a:srgbClr val="00B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691640" y="3182112"/>
            <a:ext cx="8961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FFFFF"/>
                </a:solidFill>
              </a:defRPr>
            </a:pPr>
            <a:r>
              <a:t>Store standards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" y="3977639"/>
            <a:ext cx="384048" cy="384048"/>
          </a:xfrm>
          <a:prstGeom prst="ellipse">
            <a:avLst/>
          </a:prstGeom>
          <a:solidFill>
            <a:srgbClr val="00B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691640" y="3959352"/>
            <a:ext cx="8961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FFFFF"/>
                </a:solidFill>
              </a:defRPr>
            </a:pPr>
            <a:r>
              <a:t>Serious compliance failures</a:t>
            </a:r>
          </a:p>
        </p:txBody>
      </p:sp>
      <p:sp>
        <p:nvSpPr>
          <p:cNvPr id="13" name="Oval 12"/>
          <p:cNvSpPr/>
          <p:nvPr/>
        </p:nvSpPr>
        <p:spPr>
          <a:xfrm>
            <a:off x="1097280" y="4754880"/>
            <a:ext cx="384048" cy="384048"/>
          </a:xfrm>
          <a:prstGeom prst="ellipse">
            <a:avLst/>
          </a:prstGeom>
          <a:solidFill>
            <a:srgbClr val="00BE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691640" y="4736592"/>
            <a:ext cx="3684855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FFFFF"/>
                </a:solidFill>
              </a:defRPr>
            </a:pPr>
            <a:r>
              <a:rPr dirty="0"/>
              <a:t>Investigations &amp; disciplinary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10</a:t>
            </a:r>
          </a:p>
        </p:txBody>
      </p:sp>
      <p:pic>
        <p:nvPicPr>
          <p:cNvPr id="17" name="Camera 16">
            <a:extLst>
              <a:ext uri="{FF2B5EF4-FFF2-40B4-BE49-F238E27FC236}">
                <a16:creationId xmlns:a16="http://schemas.microsoft.com/office/drawing/2014/main" id="{94289944-CDF5-6E0F-EE79-706DFCA4D2EF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55290" y="1463040"/>
            <a:ext cx="4239430" cy="4239430"/>
          </a:xfrm>
          <a:prstGeom prst="ellipse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2D52"/>
                </a:solidFill>
              </a:defRPr>
            </a:pPr>
            <a:r>
              <a:t>Worked example — same sales, very different reward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51560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7080"/>
                </a:solidFill>
              </a:defRPr>
            </a:pPr>
            <a:r>
              <a:t>21 New PayM • 40 Upgrades • 15 New HBB • 5 Regrades • 6 TV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965960"/>
            <a:ext cx="1691640" cy="2148840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84632" y="2331720"/>
            <a:ext cx="1545336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Tier C</a:t>
            </a:r>
          </a:p>
          <a:p>
            <a:pPr algn="ctr">
              <a:defRPr sz="2700" b="1">
                <a:solidFill>
                  <a:srgbClr val="FFFFFF"/>
                </a:solidFill>
              </a:defRPr>
            </a:pPr>
            <a:r>
              <a:t>£87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50008" y="1965960"/>
            <a:ext cx="1691640" cy="214884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423160" y="2331720"/>
            <a:ext cx="1545336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Tier B</a:t>
            </a:r>
          </a:p>
          <a:p>
            <a:pPr algn="ctr">
              <a:defRPr sz="2700" b="1">
                <a:solidFill>
                  <a:srgbClr val="FFFFFF"/>
                </a:solidFill>
              </a:defRPr>
            </a:pPr>
            <a:r>
              <a:t>£205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88536" y="1965960"/>
            <a:ext cx="1691640" cy="21488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61688" y="2331720"/>
            <a:ext cx="1545336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0203C"/>
                </a:solidFill>
              </a:defRPr>
            </a:pPr>
            <a:r>
              <a:t>Tier A</a:t>
            </a:r>
          </a:p>
          <a:p>
            <a:pPr algn="ctr">
              <a:defRPr sz="2700" b="1">
                <a:solidFill>
                  <a:srgbClr val="00203C"/>
                </a:solidFill>
              </a:defRPr>
            </a:pPr>
            <a:r>
              <a:t>£497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27064" y="1965960"/>
            <a:ext cx="1691640" cy="214884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00216" y="2331720"/>
            <a:ext cx="1545336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Elite</a:t>
            </a:r>
          </a:p>
          <a:p>
            <a:pPr algn="ctr">
              <a:defRPr sz="2700" b="1">
                <a:solidFill>
                  <a:srgbClr val="FFFFFF"/>
                </a:solidFill>
              </a:defRPr>
            </a:pPr>
            <a:r>
              <a:t>£1,125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65592" y="1965960"/>
            <a:ext cx="1691640" cy="214884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38744" y="2331720"/>
            <a:ext cx="1545336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00203C"/>
                </a:solidFill>
              </a:defRPr>
            </a:pPr>
            <a:r>
              <a:t>A+</a:t>
            </a:r>
          </a:p>
          <a:p>
            <a:pPr algn="ctr">
              <a:defRPr sz="2700" b="1">
                <a:solidFill>
                  <a:srgbClr val="00203C"/>
                </a:solidFill>
              </a:defRPr>
            </a:pPr>
            <a:r>
              <a:t>£581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104120" y="1965960"/>
            <a:ext cx="1691640" cy="214884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177272" y="2331720"/>
            <a:ext cx="1545336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Elite+</a:t>
            </a:r>
          </a:p>
          <a:p>
            <a:pPr algn="ctr">
              <a:defRPr sz="2700" b="1">
                <a:solidFill>
                  <a:srgbClr val="FFFFFF"/>
                </a:solidFill>
              </a:defRPr>
            </a:pPr>
            <a:r>
              <a:t>£1,265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00200" y="4572000"/>
            <a:ext cx="9006840" cy="1005840"/>
          </a:xfrm>
          <a:prstGeom prst="roundRect">
            <a:avLst/>
          </a:prstGeom>
          <a:solidFill>
            <a:srgbClr val="F1F8FC"/>
          </a:solidFill>
          <a:ln w="17780">
            <a:solidFill>
              <a:srgbClr val="00BE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764792" y="4681728"/>
            <a:ext cx="8677656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2D52"/>
                </a:solidFill>
              </a:defRPr>
            </a:pPr>
            <a:r>
              <a:t>THE MESSAGE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64792" y="5138928"/>
            <a:ext cx="8677656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00203C"/>
                </a:solidFill>
              </a:defRPr>
            </a:pPr>
            <a:r>
              <a:t>The sales have not changed — their commission value has. Profit and consistency matter.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11</a:t>
            </a:r>
          </a:p>
        </p:txBody>
      </p:sp>
      <p:pic>
        <p:nvPicPr>
          <p:cNvPr id="22" name="Camera 21">
            <a:extLst>
              <a:ext uri="{FF2B5EF4-FFF2-40B4-BE49-F238E27FC236}">
                <a16:creationId xmlns:a16="http://schemas.microsoft.com/office/drawing/2014/main" id="{9CF792E8-7111-84E5-D0F0-4A1D7323DF37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79059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9625cbb6-053c-42ec-818b-ced658cf9a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2011680" cy="4198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64592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FFFFFF"/>
                </a:solidFill>
              </a:defRPr>
            </a:pPr>
            <a:r>
              <a:t>SAME TEAM. HIGHER GOALS.</a:t>
            </a:r>
          </a:p>
          <a:p>
            <a:pPr algn="ctr">
              <a:defRPr sz="3500" b="1">
                <a:solidFill>
                  <a:srgbClr val="00BEEB"/>
                </a:solidFill>
              </a:defRPr>
            </a:pPr>
            <a:r>
              <a:t>WE WIN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4023360"/>
            <a:ext cx="8503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t>Q&amp;A</a:t>
            </a:r>
          </a:p>
          <a:p>
            <a:pPr algn="ctr">
              <a:defRPr sz="1800">
                <a:solidFill>
                  <a:srgbClr val="FFFFFF"/>
                </a:solidFill>
              </a:defRPr>
            </a:pPr>
            <a:r>
              <a:t>Ask anything about the structure, your tier, Senior Sales or how commission is calculated.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12</a:t>
            </a:r>
          </a:p>
        </p:txBody>
      </p:sp>
      <p:pic>
        <p:nvPicPr>
          <p:cNvPr id="8" name="Camera 7">
            <a:extLst>
              <a:ext uri="{FF2B5EF4-FFF2-40B4-BE49-F238E27FC236}">
                <a16:creationId xmlns:a16="http://schemas.microsoft.com/office/drawing/2014/main" id="{B5150AB6-1E42-3686-0609-0915FB32B37A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8326" y="1829478"/>
            <a:ext cx="2833962" cy="2833962"/>
          </a:xfrm>
          <a:prstGeom prst="ellipse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1994C-80E6-0BEC-F62B-030C25F49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9A4389-677D-6B9C-2360-9038B2A0A15A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9625cbb6-053c-42ec-818b-ced658cf9aff.png">
            <a:extLst>
              <a:ext uri="{FF2B5EF4-FFF2-40B4-BE49-F238E27FC236}">
                <a16:creationId xmlns:a16="http://schemas.microsoft.com/office/drawing/2014/main" id="{59FEEB5A-88DE-7426-8C64-40283432E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2011680" cy="4198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4D36520-1718-0253-0251-2523D8761243}"/>
              </a:ext>
            </a:extLst>
          </p:cNvPr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02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82F40-08AD-A37B-E71B-ED86D520EEA4}"/>
              </a:ext>
            </a:extLst>
          </p:cNvPr>
          <p:cNvSpPr txBox="1"/>
          <p:nvPr/>
        </p:nvSpPr>
        <p:spPr>
          <a:xfrm>
            <a:off x="502920" y="6583680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FFFFFF"/>
                </a:solidFill>
              </a:defRPr>
            </a:pPr>
            <a:r>
              <a:t>FAMILY CONNECT  •  WE WIN TOGETHER                                      12</a:t>
            </a:r>
          </a:p>
        </p:txBody>
      </p:sp>
      <p:pic>
        <p:nvPicPr>
          <p:cNvPr id="8" name="Camera 7">
            <a:extLst>
              <a:ext uri="{FF2B5EF4-FFF2-40B4-BE49-F238E27FC236}">
                <a16:creationId xmlns:a16="http://schemas.microsoft.com/office/drawing/2014/main" id="{CD4524B8-8DA2-0A62-11A8-3C260D64AF46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5400" y="101600"/>
            <a:ext cx="6578600" cy="6578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5883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776</Words>
  <Application>Microsoft Office PowerPoint</Application>
  <PresentationFormat>Widescreen</PresentationFormat>
  <Paragraphs>177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David Price (GEN111 C)</cp:lastModifiedBy>
  <cp:revision>2</cp:revision>
  <dcterms:created xsi:type="dcterms:W3CDTF">2013-01-27T09:14:16Z</dcterms:created>
  <dcterms:modified xsi:type="dcterms:W3CDTF">2026-09-24T07:52:36Z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818d02-8d25-4bb9-b27c-e4db64670887_Enabled">
    <vt:lpwstr>true</vt:lpwstr>
  </property>
  <property fmtid="{D5CDD505-2E9C-101B-9397-08002B2CF9AE}" pid="3" name="MSIP_Label_55818d02-8d25-4bb9-b27c-e4db64670887_SetDate">
    <vt:lpwstr>2026-09-24T07:52:36Z</vt:lpwstr>
  </property>
  <property fmtid="{D5CDD505-2E9C-101B-9397-08002B2CF9AE}" pid="4" name="MSIP_Label_55818d02-8d25-4bb9-b27c-e4db64670887_Method">
    <vt:lpwstr>Standard</vt:lpwstr>
  </property>
  <property fmtid="{D5CDD505-2E9C-101B-9397-08002B2CF9AE}" pid="5" name="MSIP_Label_55818d02-8d25-4bb9-b27c-e4db64670887_Name">
    <vt:lpwstr>55818d02-8d25-4bb9-b27c-e4db64670887</vt:lpwstr>
  </property>
  <property fmtid="{D5CDD505-2E9C-101B-9397-08002B2CF9AE}" pid="6" name="MSIP_Label_55818d02-8d25-4bb9-b27c-e4db64670887_SiteId">
    <vt:lpwstr>a7f35688-9c00-4d5e-ba41-29f146377ab0</vt:lpwstr>
  </property>
  <property fmtid="{D5CDD505-2E9C-101B-9397-08002B2CF9AE}" pid="7" name="MSIP_Label_55818d02-8d25-4bb9-b27c-e4db64670887_ActionId">
    <vt:lpwstr>bc7948a0-3eb0-4fac-9d34-340fd0164353</vt:lpwstr>
  </property>
  <property fmtid="{D5CDD505-2E9C-101B-9397-08002B2CF9AE}" pid="8" name="MSIP_Label_55818d02-8d25-4bb9-b27c-e4db64670887_ContentBits">
    <vt:lpwstr>3</vt:lpwstr>
  </property>
  <property fmtid="{D5CDD505-2E9C-101B-9397-08002B2CF9AE}" pid="9" name="MSIP_Label_55818d02-8d25-4bb9-b27c-e4db64670887_Tag">
    <vt:lpwstr>10, 3, 0, 1</vt:lpwstr>
  </property>
  <property fmtid="{D5CDD505-2E9C-101B-9397-08002B2CF9AE}" pid="10" name="ClassificationContentMarkingFooterLocations">
    <vt:lpwstr>Office Theme:10</vt:lpwstr>
  </property>
  <property fmtid="{D5CDD505-2E9C-101B-9397-08002B2CF9AE}" pid="11" name="ClassificationContentMarkingFooterText">
    <vt:lpwstr>General</vt:lpwstr>
  </property>
  <property fmtid="{D5CDD505-2E9C-101B-9397-08002B2CF9AE}" pid="12" name="ClassificationContentMarkingHeaderLocations">
    <vt:lpwstr>Office Theme:9</vt:lpwstr>
  </property>
  <property fmtid="{D5CDD505-2E9C-101B-9397-08002B2CF9AE}" pid="13" name="ClassificationContentMarkingHeaderText">
    <vt:lpwstr>General</vt:lpwstr>
  </property>
</Properties>
</file>