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72" r:id="rId5"/>
    <p:sldId id="278" r:id="rId6"/>
    <p:sldId id="277" r:id="rId7"/>
    <p:sldId id="269" r:id="rId8"/>
    <p:sldId id="281" r:id="rId9"/>
    <p:sldId id="284" r:id="rId10"/>
    <p:sldId id="270" r:id="rId11"/>
    <p:sldId id="289" r:id="rId12"/>
    <p:sldId id="279" r:id="rId13"/>
    <p:sldId id="271" r:id="rId14"/>
    <p:sldId id="286" r:id="rId15"/>
    <p:sldId id="285" r:id="rId16"/>
    <p:sldId id="290" r:id="rId17"/>
    <p:sldId id="288" r:id="rId18"/>
    <p:sldId id="256" r:id="rId19"/>
    <p:sldId id="280" r:id="rId20"/>
    <p:sldId id="258" r:id="rId21"/>
    <p:sldId id="259" r:id="rId22"/>
    <p:sldId id="257" r:id="rId23"/>
    <p:sldId id="263" r:id="rId24"/>
    <p:sldId id="264" r:id="rId25"/>
    <p:sldId id="292" r:id="rId26"/>
    <p:sldId id="266" r:id="rId27"/>
    <p:sldId id="276" r:id="rId28"/>
    <p:sldId id="265" r:id="rId29"/>
    <p:sldId id="291" r:id="rId30"/>
    <p:sldId id="267" r:id="rId31"/>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F23B"/>
    <a:srgbClr val="00A59B"/>
    <a:srgbClr val="D7FFF3"/>
    <a:srgbClr val="D8FF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6535CD-29D0-4A65-A7C6-5A6A334BCFC8}" v="24" dt="2024-03-10T23:01:27.2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9" d="100"/>
          <a:sy n="99" d="100"/>
        </p:scale>
        <p:origin x="74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25CD9A-3AC5-46E8-A121-9D9CE61BBEED}" type="datetimeFigureOut">
              <a:rPr lang="en-GB" smtClean="0"/>
              <a:t>19/03/2024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3264505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25CD9A-3AC5-46E8-A121-9D9CE61BBEED}" type="datetimeFigureOut">
              <a:rPr lang="en-GB" smtClean="0"/>
              <a:t>19/03/2024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3706908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25CD9A-3AC5-46E8-A121-9D9CE61BBEED}" type="datetimeFigureOut">
              <a:rPr lang="en-GB" smtClean="0"/>
              <a:t>19/03/2024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3467269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25CD9A-3AC5-46E8-A121-9D9CE61BBEED}" type="datetimeFigureOut">
              <a:rPr lang="en-GB" smtClean="0"/>
              <a:t>19/03/2024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547282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25CD9A-3AC5-46E8-A121-9D9CE61BBEED}" type="datetimeFigureOut">
              <a:rPr lang="en-GB" smtClean="0"/>
              <a:t>19/03/2024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1702763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25CD9A-3AC5-46E8-A121-9D9CE61BBEED}" type="datetimeFigureOut">
              <a:rPr lang="en-GB" smtClean="0"/>
              <a:t>19/03/2024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1497218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25CD9A-3AC5-46E8-A121-9D9CE61BBEED}" type="datetimeFigureOut">
              <a:rPr lang="en-GB" smtClean="0"/>
              <a:t>19/03/2024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383326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25CD9A-3AC5-46E8-A121-9D9CE61BBEED}" type="datetimeFigureOut">
              <a:rPr lang="en-GB" smtClean="0"/>
              <a:t>19/03/2024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3890759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25CD9A-3AC5-46E8-A121-9D9CE61BBEED}" type="datetimeFigureOut">
              <a:rPr lang="en-GB" smtClean="0"/>
              <a:t>19/03/2024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250615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25CD9A-3AC5-46E8-A121-9D9CE61BBEED}" type="datetimeFigureOut">
              <a:rPr lang="en-GB" smtClean="0"/>
              <a:t>19/03/2024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215220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25CD9A-3AC5-46E8-A121-9D9CE61BBEED}" type="datetimeFigureOut">
              <a:rPr lang="en-GB" smtClean="0"/>
              <a:t>19/03/2024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E70B0-770D-4D98-B23B-B91624717427}" type="slidenum">
              <a:rPr lang="en-GB" smtClean="0"/>
              <a:t>‹#›</a:t>
            </a:fld>
            <a:endParaRPr lang="en-GB"/>
          </a:p>
        </p:txBody>
      </p:sp>
    </p:spTree>
    <p:extLst>
      <p:ext uri="{BB962C8B-B14F-4D97-AF65-F5344CB8AC3E}">
        <p14:creationId xmlns:p14="http://schemas.microsoft.com/office/powerpoint/2010/main" val="1322115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25CD9A-3AC5-46E8-A121-9D9CE61BBEED}" type="datetimeFigureOut">
              <a:rPr lang="en-GB" smtClean="0"/>
              <a:t>19/03/2024</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E70B0-770D-4D98-B23B-B91624717427}" type="slidenum">
              <a:rPr lang="en-GB" smtClean="0"/>
              <a:t>‹#›</a:t>
            </a:fld>
            <a:endParaRPr lang="en-GB"/>
          </a:p>
        </p:txBody>
      </p:sp>
    </p:spTree>
    <p:extLst>
      <p:ext uri="{BB962C8B-B14F-4D97-AF65-F5344CB8AC3E}">
        <p14:creationId xmlns:p14="http://schemas.microsoft.com/office/powerpoint/2010/main" val="2928450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e-gain.s3.amazonaws.com/retail/FORMS/Health_and_Safety_Site_Induction_Sheet.pdf" TargetMode="External"/><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2C6FF1-CDB8-8B15-5B02-957E22848ED8}"/>
              </a:ext>
            </a:extLst>
          </p:cNvPr>
          <p:cNvSpPr txBox="1"/>
          <p:nvPr/>
        </p:nvSpPr>
        <p:spPr>
          <a:xfrm>
            <a:off x="490450" y="2936557"/>
            <a:ext cx="9415549" cy="954107"/>
          </a:xfrm>
          <a:prstGeom prst="rect">
            <a:avLst/>
          </a:prstGeom>
          <a:noFill/>
        </p:spPr>
        <p:txBody>
          <a:bodyPr wrap="square" rtlCol="0">
            <a:spAutoFit/>
          </a:bodyPr>
          <a:lstStyle/>
          <a:p>
            <a:r>
              <a:rPr lang="en-GB" sz="3800" dirty="0">
                <a:solidFill>
                  <a:schemeClr val="bg1"/>
                </a:solidFill>
                <a:latin typeface="Dottee Extended" panose="00000505000000000000" pitchFamily="50" charset="0"/>
              </a:rPr>
              <a:t>STORE AND VISITOR LOG</a:t>
            </a:r>
          </a:p>
          <a:p>
            <a:r>
              <a:rPr lang="en-GB" dirty="0">
                <a:solidFill>
                  <a:schemeClr val="bg1"/>
                </a:solidFill>
                <a:latin typeface="Dottee Extended" panose="00000505000000000000" pitchFamily="50" charset="0"/>
              </a:rPr>
              <a:t>WE’VE GONE DIGITAL</a:t>
            </a:r>
          </a:p>
        </p:txBody>
      </p:sp>
    </p:spTree>
    <p:extLst>
      <p:ext uri="{BB962C8B-B14F-4D97-AF65-F5344CB8AC3E}">
        <p14:creationId xmlns:p14="http://schemas.microsoft.com/office/powerpoint/2010/main" val="844751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BB3EDF-C909-D1E8-A701-866CDC7CA5FE}"/>
              </a:ext>
            </a:extLst>
          </p:cNvPr>
          <p:cNvPicPr>
            <a:picLocks noChangeAspect="1"/>
          </p:cNvPicPr>
          <p:nvPr/>
        </p:nvPicPr>
        <p:blipFill>
          <a:blip r:embed="rId2"/>
          <a:stretch>
            <a:fillRect/>
          </a:stretch>
        </p:blipFill>
        <p:spPr>
          <a:xfrm>
            <a:off x="769358" y="1855568"/>
            <a:ext cx="3169661" cy="3237461"/>
          </a:xfrm>
          <a:prstGeom prst="rect">
            <a:avLst/>
          </a:prstGeom>
        </p:spPr>
      </p:pic>
      <p:pic>
        <p:nvPicPr>
          <p:cNvPr id="9" name="Picture 8">
            <a:extLst>
              <a:ext uri="{FF2B5EF4-FFF2-40B4-BE49-F238E27FC236}">
                <a16:creationId xmlns:a16="http://schemas.microsoft.com/office/drawing/2014/main" id="{2D99A7F1-23F0-D314-B38D-15C311B3B11B}"/>
              </a:ext>
            </a:extLst>
          </p:cNvPr>
          <p:cNvPicPr>
            <a:picLocks noChangeAspect="1"/>
          </p:cNvPicPr>
          <p:nvPr/>
        </p:nvPicPr>
        <p:blipFill>
          <a:blip r:embed="rId3"/>
          <a:stretch>
            <a:fillRect/>
          </a:stretch>
        </p:blipFill>
        <p:spPr>
          <a:xfrm>
            <a:off x="5433795" y="1918877"/>
            <a:ext cx="3093633" cy="3210689"/>
          </a:xfrm>
          <a:prstGeom prst="rect">
            <a:avLst/>
          </a:prstGeom>
        </p:spPr>
      </p:pic>
      <p:sp>
        <p:nvSpPr>
          <p:cNvPr id="4" name="Rectangle 3">
            <a:extLst>
              <a:ext uri="{FF2B5EF4-FFF2-40B4-BE49-F238E27FC236}">
                <a16:creationId xmlns:a16="http://schemas.microsoft.com/office/drawing/2014/main" id="{AEB11128-4E89-CB34-9A62-22BED487B7D8}"/>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0938727-E37D-7050-3622-60EFA7AA9DE3}"/>
              </a:ext>
            </a:extLst>
          </p:cNvPr>
          <p:cNvSpPr txBox="1"/>
          <p:nvPr/>
        </p:nvSpPr>
        <p:spPr>
          <a:xfrm>
            <a:off x="4630188" y="1602123"/>
            <a:ext cx="4700849" cy="369332"/>
          </a:xfrm>
          <a:prstGeom prst="rect">
            <a:avLst/>
          </a:prstGeom>
          <a:noFill/>
        </p:spPr>
        <p:txBody>
          <a:bodyPr wrap="square" rtlCol="0">
            <a:spAutoFit/>
          </a:bodyPr>
          <a:lstStyle/>
          <a:p>
            <a:pPr algn="ctr"/>
            <a:r>
              <a:rPr lang="en-GB" dirty="0">
                <a:latin typeface="Non-Dottee" panose="00000500000000000000" pitchFamily="50" charset="0"/>
              </a:rPr>
              <a:t>Staff and Visitor Log Tablet app</a:t>
            </a:r>
            <a:endParaRPr lang="en-GB" sz="1600" dirty="0">
              <a:latin typeface="Non-Dottee Light" panose="00000400000000000000" pitchFamily="50" charset="0"/>
            </a:endParaRPr>
          </a:p>
        </p:txBody>
      </p:sp>
      <p:sp>
        <p:nvSpPr>
          <p:cNvPr id="11" name="TextBox 10">
            <a:extLst>
              <a:ext uri="{FF2B5EF4-FFF2-40B4-BE49-F238E27FC236}">
                <a16:creationId xmlns:a16="http://schemas.microsoft.com/office/drawing/2014/main" id="{1EABECE3-822D-FBE2-0117-9CABA111519E}"/>
              </a:ext>
            </a:extLst>
          </p:cNvPr>
          <p:cNvSpPr txBox="1"/>
          <p:nvPr/>
        </p:nvSpPr>
        <p:spPr>
          <a:xfrm>
            <a:off x="-1" y="1602123"/>
            <a:ext cx="4700849" cy="369332"/>
          </a:xfrm>
          <a:prstGeom prst="rect">
            <a:avLst/>
          </a:prstGeom>
          <a:noFill/>
        </p:spPr>
        <p:txBody>
          <a:bodyPr wrap="square" rtlCol="0">
            <a:spAutoFit/>
          </a:bodyPr>
          <a:lstStyle/>
          <a:p>
            <a:pPr algn="ctr"/>
            <a:r>
              <a:rPr lang="en-GB" dirty="0">
                <a:latin typeface="Non-Dottee" panose="00000500000000000000" pitchFamily="50" charset="0"/>
              </a:rPr>
              <a:t>Staff and Visitor Log Mobile app</a:t>
            </a:r>
          </a:p>
        </p:txBody>
      </p:sp>
      <p:sp>
        <p:nvSpPr>
          <p:cNvPr id="2" name="Rectangle 1">
            <a:extLst>
              <a:ext uri="{FF2B5EF4-FFF2-40B4-BE49-F238E27FC236}">
                <a16:creationId xmlns:a16="http://schemas.microsoft.com/office/drawing/2014/main" id="{3B7A3680-25D4-9C9A-BB22-D3B1B3D1F866}"/>
              </a:ext>
            </a:extLst>
          </p:cNvPr>
          <p:cNvSpPr/>
          <p:nvPr/>
        </p:nvSpPr>
        <p:spPr>
          <a:xfrm>
            <a:off x="-1" y="5178829"/>
            <a:ext cx="9906001" cy="16791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E7D01D72-65EE-4829-4CE4-A7502067E271}"/>
              </a:ext>
            </a:extLst>
          </p:cNvPr>
          <p:cNvSpPr txBox="1"/>
          <p:nvPr/>
        </p:nvSpPr>
        <p:spPr>
          <a:xfrm>
            <a:off x="128846" y="5277354"/>
            <a:ext cx="9680172" cy="1477328"/>
          </a:xfrm>
          <a:prstGeom prst="rect">
            <a:avLst/>
          </a:prstGeom>
          <a:noFill/>
        </p:spPr>
        <p:txBody>
          <a:bodyPr wrap="square" rtlCol="0">
            <a:spAutoFit/>
          </a:bodyPr>
          <a:lstStyle/>
          <a:p>
            <a:r>
              <a:rPr lang="en-GB" dirty="0">
                <a:solidFill>
                  <a:schemeClr val="bg1"/>
                </a:solidFill>
                <a:latin typeface="Dottee Extended" panose="00000505000000000000" pitchFamily="50" charset="0"/>
              </a:rPr>
              <a:t>What’s the difference?</a:t>
            </a:r>
          </a:p>
          <a:p>
            <a:r>
              <a:rPr lang="en-GB" dirty="0">
                <a:solidFill>
                  <a:schemeClr val="bg1"/>
                </a:solidFill>
                <a:latin typeface="Non-Dottee Light" panose="00000400000000000000" pitchFamily="50" charset="0"/>
              </a:rPr>
              <a:t>Use the mobile app for everyday signing in, breaks and signing out on your mobile </a:t>
            </a:r>
          </a:p>
          <a:p>
            <a:r>
              <a:rPr lang="en-GB" dirty="0">
                <a:solidFill>
                  <a:schemeClr val="bg1"/>
                </a:solidFill>
                <a:latin typeface="Non-Dottee Light" panose="00000400000000000000" pitchFamily="50" charset="0"/>
              </a:rPr>
              <a:t>This can, also, be used for any visitors. If your visitor works for EE/BT, they can use their own phone.</a:t>
            </a:r>
          </a:p>
          <a:p>
            <a:r>
              <a:rPr lang="en-GB" dirty="0">
                <a:solidFill>
                  <a:schemeClr val="bg1"/>
                </a:solidFill>
                <a:latin typeface="Non-Dottee Light" panose="00000400000000000000" pitchFamily="50" charset="0"/>
              </a:rPr>
              <a:t>The tablet app allows you to sign people in and out retrospectively.</a:t>
            </a:r>
          </a:p>
          <a:p>
            <a:r>
              <a:rPr lang="en-GB" dirty="0">
                <a:solidFill>
                  <a:schemeClr val="bg1"/>
                </a:solidFill>
                <a:latin typeface="Non-Dottee" panose="00000500000000000000" pitchFamily="50" charset="0"/>
              </a:rPr>
              <a:t>Use the Staff and Visitor Log Tablet to complete your quarterly declaration checks</a:t>
            </a:r>
          </a:p>
        </p:txBody>
      </p:sp>
      <p:sp>
        <p:nvSpPr>
          <p:cNvPr id="6" name="TextBox 5">
            <a:extLst>
              <a:ext uri="{FF2B5EF4-FFF2-40B4-BE49-F238E27FC236}">
                <a16:creationId xmlns:a16="http://schemas.microsoft.com/office/drawing/2014/main" id="{A931E506-3EDE-DF4A-EAC8-870FA7C0B79F}"/>
              </a:ext>
            </a:extLst>
          </p:cNvPr>
          <p:cNvSpPr txBox="1"/>
          <p:nvPr/>
        </p:nvSpPr>
        <p:spPr>
          <a:xfrm>
            <a:off x="128846" y="380152"/>
            <a:ext cx="8474827" cy="461665"/>
          </a:xfrm>
          <a:prstGeom prst="rect">
            <a:avLst/>
          </a:prstGeom>
          <a:noFill/>
        </p:spPr>
        <p:txBody>
          <a:bodyPr wrap="square" rtlCol="0">
            <a:spAutoFit/>
          </a:bodyPr>
          <a:lstStyle/>
          <a:p>
            <a:r>
              <a:rPr lang="en-GB" sz="2400">
                <a:solidFill>
                  <a:schemeClr val="bg1"/>
                </a:solidFill>
                <a:latin typeface="Dottee Extended" panose="00000505000000000000" pitchFamily="50" charset="0"/>
              </a:rPr>
              <a:t>The Apps</a:t>
            </a:r>
            <a:endParaRPr lang="en-GB" sz="2400" dirty="0">
              <a:solidFill>
                <a:schemeClr val="bg1"/>
              </a:solidFill>
              <a:latin typeface="Dottee Extended" panose="00000505000000000000" pitchFamily="50" charset="0"/>
            </a:endParaRPr>
          </a:p>
        </p:txBody>
      </p:sp>
    </p:spTree>
    <p:extLst>
      <p:ext uri="{BB962C8B-B14F-4D97-AF65-F5344CB8AC3E}">
        <p14:creationId xmlns:p14="http://schemas.microsoft.com/office/powerpoint/2010/main" val="705670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2C6FF1-CDB8-8B15-5B02-957E22848ED8}"/>
              </a:ext>
            </a:extLst>
          </p:cNvPr>
          <p:cNvSpPr txBox="1"/>
          <p:nvPr/>
        </p:nvSpPr>
        <p:spPr>
          <a:xfrm>
            <a:off x="490451" y="2936557"/>
            <a:ext cx="8528858" cy="67710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8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THE MOBILE APP</a:t>
            </a:r>
          </a:p>
        </p:txBody>
      </p:sp>
    </p:spTree>
    <p:extLst>
      <p:ext uri="{BB962C8B-B14F-4D97-AF65-F5344CB8AC3E}">
        <p14:creationId xmlns:p14="http://schemas.microsoft.com/office/powerpoint/2010/main" val="475780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9452DD-0D26-B640-883B-97BBE2655E6B}"/>
              </a:ext>
            </a:extLst>
          </p:cNvPr>
          <p:cNvPicPr>
            <a:picLocks noChangeAspect="1"/>
          </p:cNvPicPr>
          <p:nvPr/>
        </p:nvPicPr>
        <p:blipFill>
          <a:blip r:embed="rId2"/>
          <a:stretch>
            <a:fillRect/>
          </a:stretch>
        </p:blipFill>
        <p:spPr>
          <a:xfrm>
            <a:off x="188420" y="1375752"/>
            <a:ext cx="2612159" cy="4615574"/>
          </a:xfrm>
          <a:prstGeom prst="rect">
            <a:avLst/>
          </a:prstGeom>
        </p:spPr>
      </p:pic>
      <p:pic>
        <p:nvPicPr>
          <p:cNvPr id="17" name="Picture 16">
            <a:extLst>
              <a:ext uri="{FF2B5EF4-FFF2-40B4-BE49-F238E27FC236}">
                <a16:creationId xmlns:a16="http://schemas.microsoft.com/office/drawing/2014/main" id="{9EAB3357-ACE8-AE1D-4E04-FCACF7E2E492}"/>
              </a:ext>
            </a:extLst>
          </p:cNvPr>
          <p:cNvPicPr>
            <a:picLocks noChangeAspect="1"/>
          </p:cNvPicPr>
          <p:nvPr/>
        </p:nvPicPr>
        <p:blipFill>
          <a:blip r:embed="rId3"/>
          <a:stretch>
            <a:fillRect/>
          </a:stretch>
        </p:blipFill>
        <p:spPr>
          <a:xfrm>
            <a:off x="4882288" y="1375753"/>
            <a:ext cx="2600039" cy="4615574"/>
          </a:xfrm>
          <a:prstGeom prst="rect">
            <a:avLst/>
          </a:prstGeom>
        </p:spPr>
      </p:pic>
      <p:sp>
        <p:nvSpPr>
          <p:cNvPr id="6" name="Rectangle 5">
            <a:extLst>
              <a:ext uri="{FF2B5EF4-FFF2-40B4-BE49-F238E27FC236}">
                <a16:creationId xmlns:a16="http://schemas.microsoft.com/office/drawing/2014/main" id="{D3BB43B1-5A68-C25E-7497-31DE0DBAB8EE}"/>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4D2CA5F-9559-F5F3-9507-79E14E634AA6}"/>
              </a:ext>
            </a:extLst>
          </p:cNvPr>
          <p:cNvSpPr txBox="1"/>
          <p:nvPr/>
        </p:nvSpPr>
        <p:spPr>
          <a:xfrm>
            <a:off x="128846" y="380152"/>
            <a:ext cx="8279477"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SIGNING IN (STORE TEAMS)</a:t>
            </a:r>
          </a:p>
        </p:txBody>
      </p:sp>
      <p:sp>
        <p:nvSpPr>
          <p:cNvPr id="2" name="TextBox 1">
            <a:extLst>
              <a:ext uri="{FF2B5EF4-FFF2-40B4-BE49-F238E27FC236}">
                <a16:creationId xmlns:a16="http://schemas.microsoft.com/office/drawing/2014/main" id="{486604B9-1BC6-7162-56D6-E27676D783F0}"/>
              </a:ext>
            </a:extLst>
          </p:cNvPr>
          <p:cNvSpPr txBox="1"/>
          <p:nvPr/>
        </p:nvSpPr>
        <p:spPr>
          <a:xfrm>
            <a:off x="2934774" y="1554720"/>
            <a:ext cx="1800000" cy="4247317"/>
          </a:xfrm>
          <a:prstGeom prst="rect">
            <a:avLst/>
          </a:prstGeom>
          <a:solidFill>
            <a:srgbClr val="D7FFF3"/>
          </a:solidFill>
        </p:spPr>
        <p:txBody>
          <a:bodyPr wrap="square" rtlCol="0">
            <a:spAutoFit/>
          </a:bodyPr>
          <a:lstStyle/>
          <a:p>
            <a:r>
              <a:rPr lang="en-GB" dirty="0">
                <a:latin typeface="Non-Dottee Light" panose="00000400000000000000" pitchFamily="50" charset="0"/>
              </a:rPr>
              <a:t>Open the Mobile app using the QR code or searching ‘Staff and Visitor Log mobile’ in Powerapps. Select ‘SIGN IN’</a:t>
            </a:r>
          </a:p>
          <a:p>
            <a:r>
              <a:rPr lang="en-GB" dirty="0">
                <a:latin typeface="Non-Dottee Light" panose="00000400000000000000" pitchFamily="50" charset="0"/>
              </a:rPr>
              <a:t>Don’t worry if you don’t have Powerapps on your phone, you can access the app on a store tablet</a:t>
            </a:r>
          </a:p>
        </p:txBody>
      </p:sp>
      <p:sp>
        <p:nvSpPr>
          <p:cNvPr id="4" name="Rectangle 3">
            <a:extLst>
              <a:ext uri="{FF2B5EF4-FFF2-40B4-BE49-F238E27FC236}">
                <a16:creationId xmlns:a16="http://schemas.microsoft.com/office/drawing/2014/main" id="{B046CA65-A5B7-F145-A251-D4B10AF04456}"/>
              </a:ext>
            </a:extLst>
          </p:cNvPr>
          <p:cNvSpPr/>
          <p:nvPr/>
        </p:nvSpPr>
        <p:spPr>
          <a:xfrm>
            <a:off x="583217" y="2186247"/>
            <a:ext cx="1822564" cy="980902"/>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C7FD0150-6123-5E5E-FDDB-4A8B7EEF043A}"/>
              </a:ext>
            </a:extLst>
          </p:cNvPr>
          <p:cNvCxnSpPr>
            <a:cxnSpLocks/>
            <a:stCxn id="4" idx="3"/>
            <a:endCxn id="2" idx="1"/>
          </p:cNvCxnSpPr>
          <p:nvPr/>
        </p:nvCxnSpPr>
        <p:spPr>
          <a:xfrm>
            <a:off x="2405781" y="2676698"/>
            <a:ext cx="528993" cy="1001681"/>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6A7B96F-3742-2306-8668-3D2F842114E6}"/>
              </a:ext>
            </a:extLst>
          </p:cNvPr>
          <p:cNvSpPr/>
          <p:nvPr/>
        </p:nvSpPr>
        <p:spPr>
          <a:xfrm>
            <a:off x="5063144" y="2372698"/>
            <a:ext cx="2052551" cy="3109548"/>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a:extLst>
              <a:ext uri="{FF2B5EF4-FFF2-40B4-BE49-F238E27FC236}">
                <a16:creationId xmlns:a16="http://schemas.microsoft.com/office/drawing/2014/main" id="{1EEC8D08-185F-4461-0ED5-C98778AC9C38}"/>
              </a:ext>
            </a:extLst>
          </p:cNvPr>
          <p:cNvCxnSpPr>
            <a:cxnSpLocks/>
            <a:stCxn id="15" idx="3"/>
            <a:endCxn id="23" idx="1"/>
          </p:cNvCxnSpPr>
          <p:nvPr/>
        </p:nvCxnSpPr>
        <p:spPr>
          <a:xfrm flipV="1">
            <a:off x="7115695" y="3701426"/>
            <a:ext cx="521476" cy="226046"/>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C1B8E4B-8895-5656-F119-4ABCA92B36F6}"/>
              </a:ext>
            </a:extLst>
          </p:cNvPr>
          <p:cNvSpPr txBox="1"/>
          <p:nvPr/>
        </p:nvSpPr>
        <p:spPr>
          <a:xfrm>
            <a:off x="7637171" y="1993266"/>
            <a:ext cx="1800000" cy="3416320"/>
          </a:xfrm>
          <a:prstGeom prst="rect">
            <a:avLst/>
          </a:prstGeom>
          <a:solidFill>
            <a:srgbClr val="D7FFF3"/>
          </a:solidFill>
        </p:spPr>
        <p:txBody>
          <a:bodyPr wrap="square" rtlCol="0">
            <a:spAutoFit/>
          </a:bodyPr>
          <a:lstStyle/>
          <a:p>
            <a:r>
              <a:rPr lang="en-GB" dirty="0">
                <a:latin typeface="Non-Dottee Light" panose="00000400000000000000" pitchFamily="50" charset="0"/>
              </a:rPr>
              <a:t>Enter your store code and select your store, your name will be pre-selected, sign in the signature box and select ‘SUBMIT’</a:t>
            </a:r>
          </a:p>
          <a:p>
            <a:r>
              <a:rPr lang="en-GB" dirty="0">
                <a:latin typeface="Non-Dottee Light" panose="00000400000000000000" pitchFamily="50" charset="0"/>
              </a:rPr>
              <a:t>(Don’t worry if you make a mistake, just hit the erase button)</a:t>
            </a:r>
          </a:p>
        </p:txBody>
      </p:sp>
    </p:spTree>
    <p:extLst>
      <p:ext uri="{BB962C8B-B14F-4D97-AF65-F5344CB8AC3E}">
        <p14:creationId xmlns:p14="http://schemas.microsoft.com/office/powerpoint/2010/main" val="39843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177EB0-F7C3-61D2-55BF-424CB75A87F8}"/>
              </a:ext>
            </a:extLst>
          </p:cNvPr>
          <p:cNvPicPr>
            <a:picLocks noChangeAspect="1"/>
          </p:cNvPicPr>
          <p:nvPr/>
        </p:nvPicPr>
        <p:blipFill>
          <a:blip r:embed="rId2"/>
          <a:stretch>
            <a:fillRect/>
          </a:stretch>
        </p:blipFill>
        <p:spPr>
          <a:xfrm>
            <a:off x="188420" y="1375752"/>
            <a:ext cx="2612159" cy="4615574"/>
          </a:xfrm>
          <a:prstGeom prst="rect">
            <a:avLst/>
          </a:prstGeom>
        </p:spPr>
      </p:pic>
      <p:pic>
        <p:nvPicPr>
          <p:cNvPr id="14" name="Picture 13">
            <a:extLst>
              <a:ext uri="{FF2B5EF4-FFF2-40B4-BE49-F238E27FC236}">
                <a16:creationId xmlns:a16="http://schemas.microsoft.com/office/drawing/2014/main" id="{32F5E1E9-0D90-16A2-55F5-78F30E768749}"/>
              </a:ext>
            </a:extLst>
          </p:cNvPr>
          <p:cNvPicPr>
            <a:picLocks noChangeAspect="1"/>
          </p:cNvPicPr>
          <p:nvPr/>
        </p:nvPicPr>
        <p:blipFill>
          <a:blip r:embed="rId3"/>
          <a:stretch>
            <a:fillRect/>
          </a:stretch>
        </p:blipFill>
        <p:spPr>
          <a:xfrm>
            <a:off x="4876626" y="1375752"/>
            <a:ext cx="2602413" cy="4605818"/>
          </a:xfrm>
          <a:prstGeom prst="rect">
            <a:avLst/>
          </a:prstGeom>
        </p:spPr>
      </p:pic>
      <p:sp>
        <p:nvSpPr>
          <p:cNvPr id="6" name="Rectangle 5">
            <a:extLst>
              <a:ext uri="{FF2B5EF4-FFF2-40B4-BE49-F238E27FC236}">
                <a16:creationId xmlns:a16="http://schemas.microsoft.com/office/drawing/2014/main" id="{D3BB43B1-5A68-C25E-7497-31DE0DBAB8EE}"/>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4D2CA5F-9559-F5F3-9507-79E14E634AA6}"/>
              </a:ext>
            </a:extLst>
          </p:cNvPr>
          <p:cNvSpPr txBox="1"/>
          <p:nvPr/>
        </p:nvSpPr>
        <p:spPr>
          <a:xfrm>
            <a:off x="128846" y="380152"/>
            <a:ext cx="8279477"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SIGNING IN (EE/BT COLLEAGUES)</a:t>
            </a:r>
          </a:p>
        </p:txBody>
      </p:sp>
      <p:sp>
        <p:nvSpPr>
          <p:cNvPr id="2" name="TextBox 1">
            <a:extLst>
              <a:ext uri="{FF2B5EF4-FFF2-40B4-BE49-F238E27FC236}">
                <a16:creationId xmlns:a16="http://schemas.microsoft.com/office/drawing/2014/main" id="{486604B9-1BC6-7162-56D6-E27676D783F0}"/>
              </a:ext>
            </a:extLst>
          </p:cNvPr>
          <p:cNvSpPr txBox="1"/>
          <p:nvPr/>
        </p:nvSpPr>
        <p:spPr>
          <a:xfrm>
            <a:off x="2934774" y="1554720"/>
            <a:ext cx="1800000" cy="4247317"/>
          </a:xfrm>
          <a:prstGeom prst="rect">
            <a:avLst/>
          </a:prstGeom>
          <a:solidFill>
            <a:srgbClr val="D7FFF3"/>
          </a:solidFill>
        </p:spPr>
        <p:txBody>
          <a:bodyPr wrap="square" rtlCol="0">
            <a:spAutoFit/>
          </a:bodyPr>
          <a:lstStyle/>
          <a:p>
            <a:r>
              <a:rPr lang="en-GB" dirty="0">
                <a:latin typeface="Non-Dottee Light" panose="00000400000000000000" pitchFamily="50" charset="0"/>
              </a:rPr>
              <a:t>Open the mobile app using the QR code or searching ‘Staff and Visitor Log Mobile’ in Powerapps. Select ‘SIGN IN’</a:t>
            </a:r>
          </a:p>
          <a:p>
            <a:r>
              <a:rPr lang="en-GB" dirty="0">
                <a:latin typeface="Non-Dottee Light" panose="00000400000000000000" pitchFamily="50" charset="0"/>
              </a:rPr>
              <a:t>Don’t worry if you don’t have Powerapps on your phone, you can access the app on a store tablet</a:t>
            </a:r>
          </a:p>
        </p:txBody>
      </p:sp>
      <p:cxnSp>
        <p:nvCxnSpPr>
          <p:cNvPr id="8" name="Straight Connector 7">
            <a:extLst>
              <a:ext uri="{FF2B5EF4-FFF2-40B4-BE49-F238E27FC236}">
                <a16:creationId xmlns:a16="http://schemas.microsoft.com/office/drawing/2014/main" id="{C7FD0150-6123-5E5E-FDDB-4A8B7EEF043A}"/>
              </a:ext>
            </a:extLst>
          </p:cNvPr>
          <p:cNvCxnSpPr>
            <a:cxnSpLocks/>
            <a:stCxn id="10" idx="3"/>
            <a:endCxn id="2" idx="1"/>
          </p:cNvCxnSpPr>
          <p:nvPr/>
        </p:nvCxnSpPr>
        <p:spPr>
          <a:xfrm>
            <a:off x="2405781" y="2676698"/>
            <a:ext cx="528993" cy="1001681"/>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6A7B96F-3742-2306-8668-3D2F842114E6}"/>
              </a:ext>
            </a:extLst>
          </p:cNvPr>
          <p:cNvSpPr/>
          <p:nvPr/>
        </p:nvSpPr>
        <p:spPr>
          <a:xfrm>
            <a:off x="5063144" y="2372697"/>
            <a:ext cx="2052551" cy="3471149"/>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a:extLst>
              <a:ext uri="{FF2B5EF4-FFF2-40B4-BE49-F238E27FC236}">
                <a16:creationId xmlns:a16="http://schemas.microsoft.com/office/drawing/2014/main" id="{1EEC8D08-185F-4461-0ED5-C98778AC9C38}"/>
              </a:ext>
            </a:extLst>
          </p:cNvPr>
          <p:cNvCxnSpPr>
            <a:cxnSpLocks/>
            <a:stCxn id="15" idx="3"/>
            <a:endCxn id="23" idx="1"/>
          </p:cNvCxnSpPr>
          <p:nvPr/>
        </p:nvCxnSpPr>
        <p:spPr>
          <a:xfrm flipV="1">
            <a:off x="7115695" y="3938692"/>
            <a:ext cx="521476" cy="169580"/>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C1B8E4B-8895-5656-F119-4ABCA92B36F6}"/>
              </a:ext>
            </a:extLst>
          </p:cNvPr>
          <p:cNvSpPr txBox="1"/>
          <p:nvPr/>
        </p:nvSpPr>
        <p:spPr>
          <a:xfrm>
            <a:off x="7637171" y="1399535"/>
            <a:ext cx="1800000" cy="5078313"/>
          </a:xfrm>
          <a:prstGeom prst="rect">
            <a:avLst/>
          </a:prstGeom>
          <a:solidFill>
            <a:srgbClr val="D7FFF3"/>
          </a:solidFill>
        </p:spPr>
        <p:txBody>
          <a:bodyPr wrap="square" rtlCol="0">
            <a:spAutoFit/>
          </a:bodyPr>
          <a:lstStyle/>
          <a:p>
            <a:r>
              <a:rPr lang="en-GB" dirty="0">
                <a:latin typeface="Non-Dottee Light" panose="00000400000000000000" pitchFamily="50" charset="0"/>
              </a:rPr>
              <a:t>Enter the store code and select the store visiting, your name will be pre-selected. Select ‘Visitor’, enter a contact number, select if a H&amp;S induction has been completed, sign in the signature box and select ‘SUBMIT’</a:t>
            </a:r>
          </a:p>
          <a:p>
            <a:r>
              <a:rPr lang="en-GB" dirty="0">
                <a:latin typeface="Non-Dottee Light" panose="00000400000000000000" pitchFamily="50" charset="0"/>
              </a:rPr>
              <a:t>(Don’t worry if you make a mistake, just hit the erase button)</a:t>
            </a:r>
          </a:p>
        </p:txBody>
      </p:sp>
      <p:sp>
        <p:nvSpPr>
          <p:cNvPr id="10" name="Rectangle 9">
            <a:extLst>
              <a:ext uri="{FF2B5EF4-FFF2-40B4-BE49-F238E27FC236}">
                <a16:creationId xmlns:a16="http://schemas.microsoft.com/office/drawing/2014/main" id="{012FCAE5-3E93-82BA-F184-13894258FFB8}"/>
              </a:ext>
            </a:extLst>
          </p:cNvPr>
          <p:cNvSpPr/>
          <p:nvPr/>
        </p:nvSpPr>
        <p:spPr>
          <a:xfrm>
            <a:off x="583217" y="2186247"/>
            <a:ext cx="1822564" cy="980902"/>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9926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3CDE259-929E-9503-D114-5F8B1F0781C3}"/>
              </a:ext>
            </a:extLst>
          </p:cNvPr>
          <p:cNvPicPr>
            <a:picLocks noChangeAspect="1"/>
          </p:cNvPicPr>
          <p:nvPr/>
        </p:nvPicPr>
        <p:blipFill>
          <a:blip r:embed="rId2"/>
          <a:stretch>
            <a:fillRect/>
          </a:stretch>
        </p:blipFill>
        <p:spPr>
          <a:xfrm>
            <a:off x="4876626" y="1399535"/>
            <a:ext cx="2602413" cy="4620299"/>
          </a:xfrm>
          <a:prstGeom prst="rect">
            <a:avLst/>
          </a:prstGeom>
        </p:spPr>
      </p:pic>
      <p:pic>
        <p:nvPicPr>
          <p:cNvPr id="3" name="Picture 2">
            <a:extLst>
              <a:ext uri="{FF2B5EF4-FFF2-40B4-BE49-F238E27FC236}">
                <a16:creationId xmlns:a16="http://schemas.microsoft.com/office/drawing/2014/main" id="{5475467C-6F4E-8354-0F92-ACA3823BCE78}"/>
              </a:ext>
            </a:extLst>
          </p:cNvPr>
          <p:cNvPicPr>
            <a:picLocks noChangeAspect="1"/>
          </p:cNvPicPr>
          <p:nvPr/>
        </p:nvPicPr>
        <p:blipFill>
          <a:blip r:embed="rId3"/>
          <a:stretch>
            <a:fillRect/>
          </a:stretch>
        </p:blipFill>
        <p:spPr>
          <a:xfrm>
            <a:off x="188420" y="1375752"/>
            <a:ext cx="2612159" cy="4615574"/>
          </a:xfrm>
          <a:prstGeom prst="rect">
            <a:avLst/>
          </a:prstGeom>
        </p:spPr>
      </p:pic>
      <p:sp>
        <p:nvSpPr>
          <p:cNvPr id="4" name="Rectangle 3">
            <a:extLst>
              <a:ext uri="{FF2B5EF4-FFF2-40B4-BE49-F238E27FC236}">
                <a16:creationId xmlns:a16="http://schemas.microsoft.com/office/drawing/2014/main" id="{732D3350-1468-E6E8-EF14-91DB921A083F}"/>
              </a:ext>
            </a:extLst>
          </p:cNvPr>
          <p:cNvSpPr/>
          <p:nvPr/>
        </p:nvSpPr>
        <p:spPr>
          <a:xfrm>
            <a:off x="583217" y="2186247"/>
            <a:ext cx="1822564" cy="980902"/>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3BB43B1-5A68-C25E-7497-31DE0DBAB8EE}"/>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4D2CA5F-9559-F5F3-9507-79E14E634AA6}"/>
              </a:ext>
            </a:extLst>
          </p:cNvPr>
          <p:cNvSpPr txBox="1"/>
          <p:nvPr/>
        </p:nvSpPr>
        <p:spPr>
          <a:xfrm>
            <a:off x="128846" y="380152"/>
            <a:ext cx="8279477"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SIGNING IN (EXTERNAL VISITORS)</a:t>
            </a:r>
          </a:p>
        </p:txBody>
      </p:sp>
      <p:sp>
        <p:nvSpPr>
          <p:cNvPr id="2" name="TextBox 1">
            <a:extLst>
              <a:ext uri="{FF2B5EF4-FFF2-40B4-BE49-F238E27FC236}">
                <a16:creationId xmlns:a16="http://schemas.microsoft.com/office/drawing/2014/main" id="{486604B9-1BC6-7162-56D6-E27676D783F0}"/>
              </a:ext>
            </a:extLst>
          </p:cNvPr>
          <p:cNvSpPr txBox="1"/>
          <p:nvPr/>
        </p:nvSpPr>
        <p:spPr>
          <a:xfrm>
            <a:off x="2934774" y="1554720"/>
            <a:ext cx="1800000" cy="4247317"/>
          </a:xfrm>
          <a:prstGeom prst="rect">
            <a:avLst/>
          </a:prstGeom>
          <a:solidFill>
            <a:srgbClr val="D7FFF3"/>
          </a:solidFill>
        </p:spPr>
        <p:txBody>
          <a:bodyPr wrap="square" rtlCol="0">
            <a:spAutoFit/>
          </a:bodyPr>
          <a:lstStyle/>
          <a:p>
            <a:r>
              <a:rPr lang="en-GB" dirty="0">
                <a:latin typeface="Non-Dottee Light" panose="00000400000000000000" pitchFamily="50" charset="0"/>
              </a:rPr>
              <a:t>Open the Store Team app using the QR code or searching ‘Staff and Visitor Log Mobile’ in Powerapps. Select ‘SIGN IN’</a:t>
            </a:r>
          </a:p>
          <a:p>
            <a:r>
              <a:rPr lang="en-GB" dirty="0">
                <a:latin typeface="Non-Dottee Light" panose="00000400000000000000" pitchFamily="50" charset="0"/>
              </a:rPr>
              <a:t>Don’t worry if you don’t have Powerapps on your phone, you can access the app on a store tablet</a:t>
            </a:r>
          </a:p>
        </p:txBody>
      </p:sp>
      <p:cxnSp>
        <p:nvCxnSpPr>
          <p:cNvPr id="8" name="Straight Connector 7">
            <a:extLst>
              <a:ext uri="{FF2B5EF4-FFF2-40B4-BE49-F238E27FC236}">
                <a16:creationId xmlns:a16="http://schemas.microsoft.com/office/drawing/2014/main" id="{C7FD0150-6123-5E5E-FDDB-4A8B7EEF043A}"/>
              </a:ext>
            </a:extLst>
          </p:cNvPr>
          <p:cNvCxnSpPr>
            <a:cxnSpLocks/>
            <a:stCxn id="4" idx="3"/>
            <a:endCxn id="2" idx="1"/>
          </p:cNvCxnSpPr>
          <p:nvPr/>
        </p:nvCxnSpPr>
        <p:spPr>
          <a:xfrm>
            <a:off x="2405781" y="2676698"/>
            <a:ext cx="528993" cy="1001681"/>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6A7B96F-3742-2306-8668-3D2F842114E6}"/>
              </a:ext>
            </a:extLst>
          </p:cNvPr>
          <p:cNvSpPr/>
          <p:nvPr/>
        </p:nvSpPr>
        <p:spPr>
          <a:xfrm>
            <a:off x="5063144" y="2372697"/>
            <a:ext cx="2052551" cy="3471149"/>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a:extLst>
              <a:ext uri="{FF2B5EF4-FFF2-40B4-BE49-F238E27FC236}">
                <a16:creationId xmlns:a16="http://schemas.microsoft.com/office/drawing/2014/main" id="{1EEC8D08-185F-4461-0ED5-C98778AC9C38}"/>
              </a:ext>
            </a:extLst>
          </p:cNvPr>
          <p:cNvCxnSpPr>
            <a:cxnSpLocks/>
            <a:stCxn id="15" idx="3"/>
            <a:endCxn id="23" idx="1"/>
          </p:cNvCxnSpPr>
          <p:nvPr/>
        </p:nvCxnSpPr>
        <p:spPr>
          <a:xfrm flipV="1">
            <a:off x="7115695" y="4077191"/>
            <a:ext cx="521476" cy="31081"/>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C1B8E4B-8895-5656-F119-4ABCA92B36F6}"/>
              </a:ext>
            </a:extLst>
          </p:cNvPr>
          <p:cNvSpPr txBox="1"/>
          <p:nvPr/>
        </p:nvSpPr>
        <p:spPr>
          <a:xfrm>
            <a:off x="7637171" y="1399535"/>
            <a:ext cx="1800000" cy="5355312"/>
          </a:xfrm>
          <a:prstGeom prst="rect">
            <a:avLst/>
          </a:prstGeom>
          <a:solidFill>
            <a:srgbClr val="D7FFF3"/>
          </a:solidFill>
        </p:spPr>
        <p:txBody>
          <a:bodyPr wrap="square" rtlCol="0">
            <a:spAutoFit/>
          </a:bodyPr>
          <a:lstStyle/>
          <a:p>
            <a:r>
              <a:rPr lang="en-GB" dirty="0">
                <a:latin typeface="Non-Dottee Light" panose="00000400000000000000" pitchFamily="50" charset="0"/>
              </a:rPr>
              <a:t>Enter the store code and select the store visiting. Select ‘Ex. Visitor’, enter the visitors name enter a contact number, select if a H&amp;S induction has been completed, ask the visitor to sign in the signature box and select ‘SUBMIT’</a:t>
            </a:r>
          </a:p>
          <a:p>
            <a:r>
              <a:rPr lang="en-GB" dirty="0">
                <a:latin typeface="Non-Dottee Light" panose="00000400000000000000" pitchFamily="50" charset="0"/>
              </a:rPr>
              <a:t>(Don’t worry if you make a mistake, just hit the erase button)</a:t>
            </a:r>
          </a:p>
        </p:txBody>
      </p:sp>
    </p:spTree>
    <p:extLst>
      <p:ext uri="{BB962C8B-B14F-4D97-AF65-F5344CB8AC3E}">
        <p14:creationId xmlns:p14="http://schemas.microsoft.com/office/powerpoint/2010/main" val="2803328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D1D1E89A-48B8-2121-C5EF-A8B1C89BAB59}"/>
              </a:ext>
            </a:extLst>
          </p:cNvPr>
          <p:cNvPicPr>
            <a:picLocks noChangeAspect="1"/>
          </p:cNvPicPr>
          <p:nvPr/>
        </p:nvPicPr>
        <p:blipFill>
          <a:blip r:embed="rId2"/>
          <a:stretch>
            <a:fillRect/>
          </a:stretch>
        </p:blipFill>
        <p:spPr>
          <a:xfrm>
            <a:off x="4874907" y="1375752"/>
            <a:ext cx="2612159" cy="4575588"/>
          </a:xfrm>
          <a:prstGeom prst="rect">
            <a:avLst/>
          </a:prstGeom>
        </p:spPr>
      </p:pic>
      <p:pic>
        <p:nvPicPr>
          <p:cNvPr id="3" name="Picture 2">
            <a:extLst>
              <a:ext uri="{FF2B5EF4-FFF2-40B4-BE49-F238E27FC236}">
                <a16:creationId xmlns:a16="http://schemas.microsoft.com/office/drawing/2014/main" id="{AF29C3B7-4004-74F8-E102-6BAF1210755D}"/>
              </a:ext>
            </a:extLst>
          </p:cNvPr>
          <p:cNvPicPr>
            <a:picLocks noChangeAspect="1"/>
          </p:cNvPicPr>
          <p:nvPr/>
        </p:nvPicPr>
        <p:blipFill>
          <a:blip r:embed="rId3"/>
          <a:stretch>
            <a:fillRect/>
          </a:stretch>
        </p:blipFill>
        <p:spPr>
          <a:xfrm>
            <a:off x="188420" y="1375752"/>
            <a:ext cx="2612159" cy="4615574"/>
          </a:xfrm>
          <a:prstGeom prst="rect">
            <a:avLst/>
          </a:prstGeom>
        </p:spPr>
      </p:pic>
      <p:sp>
        <p:nvSpPr>
          <p:cNvPr id="5" name="Rectangle 4">
            <a:extLst>
              <a:ext uri="{FF2B5EF4-FFF2-40B4-BE49-F238E27FC236}">
                <a16:creationId xmlns:a16="http://schemas.microsoft.com/office/drawing/2014/main" id="{F591A914-B6F7-0D3C-AC39-77637CCC65DE}"/>
              </a:ext>
            </a:extLst>
          </p:cNvPr>
          <p:cNvSpPr/>
          <p:nvPr/>
        </p:nvSpPr>
        <p:spPr>
          <a:xfrm>
            <a:off x="595625" y="3193088"/>
            <a:ext cx="1822564" cy="980902"/>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89DDE93-B049-E5E2-3392-09462DC6A942}"/>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E0EC24E-3DDC-7933-E038-B0308D26B4D0}"/>
              </a:ext>
            </a:extLst>
          </p:cNvPr>
          <p:cNvSpPr txBox="1"/>
          <p:nvPr/>
        </p:nvSpPr>
        <p:spPr>
          <a:xfrm>
            <a:off x="128846" y="380152"/>
            <a:ext cx="8279477"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GOING ON A BREAK</a:t>
            </a:r>
          </a:p>
        </p:txBody>
      </p:sp>
      <p:sp>
        <p:nvSpPr>
          <p:cNvPr id="2" name="Rectangle 1">
            <a:extLst>
              <a:ext uri="{FF2B5EF4-FFF2-40B4-BE49-F238E27FC236}">
                <a16:creationId xmlns:a16="http://schemas.microsoft.com/office/drawing/2014/main" id="{DBDC76DB-B846-0DD8-A424-CA840E2A9551}"/>
              </a:ext>
            </a:extLst>
          </p:cNvPr>
          <p:cNvSpPr/>
          <p:nvPr/>
        </p:nvSpPr>
        <p:spPr>
          <a:xfrm>
            <a:off x="5007052" y="1993267"/>
            <a:ext cx="2316461" cy="1821350"/>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Straight Connector 3">
            <a:extLst>
              <a:ext uri="{FF2B5EF4-FFF2-40B4-BE49-F238E27FC236}">
                <a16:creationId xmlns:a16="http://schemas.microsoft.com/office/drawing/2014/main" id="{9D5030E4-C215-C73F-5122-1FB4F7EF9685}"/>
              </a:ext>
            </a:extLst>
          </p:cNvPr>
          <p:cNvCxnSpPr>
            <a:cxnSpLocks/>
            <a:stCxn id="2" idx="3"/>
            <a:endCxn id="8" idx="1"/>
          </p:cNvCxnSpPr>
          <p:nvPr/>
        </p:nvCxnSpPr>
        <p:spPr>
          <a:xfrm flipV="1">
            <a:off x="7323513" y="2538229"/>
            <a:ext cx="285952" cy="365713"/>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3FB2603-BF98-16BE-C68E-48A385DEA51C}"/>
              </a:ext>
            </a:extLst>
          </p:cNvPr>
          <p:cNvSpPr txBox="1"/>
          <p:nvPr/>
        </p:nvSpPr>
        <p:spPr>
          <a:xfrm>
            <a:off x="7609465" y="1384067"/>
            <a:ext cx="1800000" cy="2308324"/>
          </a:xfrm>
          <a:prstGeom prst="rect">
            <a:avLst/>
          </a:prstGeom>
          <a:solidFill>
            <a:srgbClr val="D7FFF3"/>
          </a:solidFill>
        </p:spPr>
        <p:txBody>
          <a:bodyPr wrap="square" rtlCol="0">
            <a:spAutoFit/>
          </a:bodyPr>
          <a:lstStyle/>
          <a:p>
            <a:r>
              <a:rPr lang="en-GB" dirty="0">
                <a:latin typeface="Non-Dottee Light" panose="00000400000000000000" pitchFamily="50" charset="0"/>
              </a:rPr>
              <a:t>Select ‘BREAK START’ in ‘BREAK 1’ when going out on your break and ‘BREAK END’ when you come back</a:t>
            </a:r>
          </a:p>
        </p:txBody>
      </p:sp>
      <p:cxnSp>
        <p:nvCxnSpPr>
          <p:cNvPr id="10" name="Straight Connector 9">
            <a:extLst>
              <a:ext uri="{FF2B5EF4-FFF2-40B4-BE49-F238E27FC236}">
                <a16:creationId xmlns:a16="http://schemas.microsoft.com/office/drawing/2014/main" id="{FF150F2A-C076-C2F1-C97C-0C550592DFF7}"/>
              </a:ext>
            </a:extLst>
          </p:cNvPr>
          <p:cNvCxnSpPr>
            <a:cxnSpLocks/>
            <a:stCxn id="5" idx="3"/>
            <a:endCxn id="11" idx="1"/>
          </p:cNvCxnSpPr>
          <p:nvPr/>
        </p:nvCxnSpPr>
        <p:spPr>
          <a:xfrm>
            <a:off x="2418189" y="3683539"/>
            <a:ext cx="508666" cy="8852"/>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08AA605-CF8B-60CB-BB6D-1473C0996246}"/>
              </a:ext>
            </a:extLst>
          </p:cNvPr>
          <p:cNvSpPr txBox="1"/>
          <p:nvPr/>
        </p:nvSpPr>
        <p:spPr>
          <a:xfrm>
            <a:off x="2926855" y="3092226"/>
            <a:ext cx="1800000" cy="1200329"/>
          </a:xfrm>
          <a:prstGeom prst="rect">
            <a:avLst/>
          </a:prstGeom>
          <a:solidFill>
            <a:srgbClr val="D7FFF3"/>
          </a:solidFill>
        </p:spPr>
        <p:txBody>
          <a:bodyPr wrap="square" rtlCol="0">
            <a:spAutoFit/>
          </a:bodyPr>
          <a:lstStyle/>
          <a:p>
            <a:r>
              <a:rPr lang="en-GB" dirty="0">
                <a:latin typeface="Non-Dottee Light" panose="00000400000000000000" pitchFamily="50" charset="0"/>
              </a:rPr>
              <a:t>When it’s time for a break, open the app and select ‘BREAK’</a:t>
            </a:r>
          </a:p>
        </p:txBody>
      </p:sp>
      <p:sp>
        <p:nvSpPr>
          <p:cNvPr id="12" name="TextBox 11">
            <a:extLst>
              <a:ext uri="{FF2B5EF4-FFF2-40B4-BE49-F238E27FC236}">
                <a16:creationId xmlns:a16="http://schemas.microsoft.com/office/drawing/2014/main" id="{3BC1E4DB-3D01-2322-7FF0-8C956F7CD0A4}"/>
              </a:ext>
            </a:extLst>
          </p:cNvPr>
          <p:cNvSpPr txBox="1"/>
          <p:nvPr/>
        </p:nvSpPr>
        <p:spPr>
          <a:xfrm>
            <a:off x="5001183" y="3464264"/>
            <a:ext cx="1245704" cy="246221"/>
          </a:xfrm>
          <a:prstGeom prst="rect">
            <a:avLst/>
          </a:prstGeom>
          <a:noFill/>
        </p:spPr>
        <p:txBody>
          <a:bodyPr wrap="square" rtlCol="0">
            <a:spAutoFit/>
          </a:bodyPr>
          <a:lstStyle/>
          <a:p>
            <a:pPr algn="r"/>
            <a:r>
              <a:rPr lang="en-GB" sz="1000" dirty="0">
                <a:solidFill>
                  <a:srgbClr val="EDF23B"/>
                </a:solidFill>
                <a:latin typeface="Dottee" panose="00000500000000000000" pitchFamily="50" charset="0"/>
              </a:rPr>
              <a:t>06/01/2024  18:37</a:t>
            </a:r>
          </a:p>
        </p:txBody>
      </p:sp>
      <p:cxnSp>
        <p:nvCxnSpPr>
          <p:cNvPr id="14" name="Straight Connector 13">
            <a:extLst>
              <a:ext uri="{FF2B5EF4-FFF2-40B4-BE49-F238E27FC236}">
                <a16:creationId xmlns:a16="http://schemas.microsoft.com/office/drawing/2014/main" id="{03A60048-2310-3994-EDC6-F1170637AB8D}"/>
              </a:ext>
            </a:extLst>
          </p:cNvPr>
          <p:cNvCxnSpPr>
            <a:cxnSpLocks/>
            <a:endCxn id="15" idx="1"/>
          </p:cNvCxnSpPr>
          <p:nvPr/>
        </p:nvCxnSpPr>
        <p:spPr>
          <a:xfrm>
            <a:off x="7323513" y="3622701"/>
            <a:ext cx="280083" cy="624596"/>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C6D3484-4DED-C35A-1C90-9A151A233E46}"/>
              </a:ext>
            </a:extLst>
          </p:cNvPr>
          <p:cNvSpPr txBox="1"/>
          <p:nvPr/>
        </p:nvSpPr>
        <p:spPr>
          <a:xfrm>
            <a:off x="7603596" y="3785632"/>
            <a:ext cx="1800000" cy="923330"/>
          </a:xfrm>
          <a:prstGeom prst="rect">
            <a:avLst/>
          </a:prstGeom>
          <a:solidFill>
            <a:srgbClr val="D7FFF3"/>
          </a:solidFill>
        </p:spPr>
        <p:txBody>
          <a:bodyPr wrap="square" rtlCol="0">
            <a:spAutoFit/>
          </a:bodyPr>
          <a:lstStyle/>
          <a:p>
            <a:r>
              <a:rPr lang="en-GB" dirty="0">
                <a:latin typeface="Non-Dottee Light" panose="00000400000000000000" pitchFamily="50" charset="0"/>
              </a:rPr>
              <a:t>You will see the time your break started here</a:t>
            </a:r>
          </a:p>
        </p:txBody>
      </p:sp>
      <p:sp>
        <p:nvSpPr>
          <p:cNvPr id="16" name="Rectangle: Rounded Corners 15">
            <a:extLst>
              <a:ext uri="{FF2B5EF4-FFF2-40B4-BE49-F238E27FC236}">
                <a16:creationId xmlns:a16="http://schemas.microsoft.com/office/drawing/2014/main" id="{E4AC594F-E5B2-AE54-B765-6879B2C611DE}"/>
              </a:ext>
            </a:extLst>
          </p:cNvPr>
          <p:cNvSpPr/>
          <p:nvPr/>
        </p:nvSpPr>
        <p:spPr>
          <a:xfrm>
            <a:off x="6246887" y="2676699"/>
            <a:ext cx="1012654" cy="227244"/>
          </a:xfrm>
          <a:prstGeom prst="roundRect">
            <a:avLst/>
          </a:prstGeom>
          <a:solidFill>
            <a:srgbClr val="EDF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Dottee" panose="00000500000000000000" pitchFamily="50" charset="0"/>
                <a:ea typeface="Ebrima" panose="02000000000000000000" pitchFamily="2" charset="0"/>
                <a:cs typeface="Ebrima" panose="02000000000000000000" pitchFamily="2" charset="0"/>
              </a:rPr>
              <a:t>BREAK START</a:t>
            </a:r>
          </a:p>
        </p:txBody>
      </p:sp>
      <p:sp>
        <p:nvSpPr>
          <p:cNvPr id="18" name="Rectangle: Rounded Corners 17">
            <a:extLst>
              <a:ext uri="{FF2B5EF4-FFF2-40B4-BE49-F238E27FC236}">
                <a16:creationId xmlns:a16="http://schemas.microsoft.com/office/drawing/2014/main" id="{7F1B0A86-5616-4C28-A9A8-1EF10B83B394}"/>
              </a:ext>
            </a:extLst>
          </p:cNvPr>
          <p:cNvSpPr/>
          <p:nvPr/>
        </p:nvSpPr>
        <p:spPr>
          <a:xfrm>
            <a:off x="6246887" y="3473753"/>
            <a:ext cx="1012654" cy="227244"/>
          </a:xfrm>
          <a:prstGeom prst="roundRect">
            <a:avLst/>
          </a:prstGeom>
          <a:solidFill>
            <a:srgbClr val="EDF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Dottee" panose="00000500000000000000" pitchFamily="50" charset="0"/>
                <a:ea typeface="Ebrima" panose="02000000000000000000" pitchFamily="2" charset="0"/>
                <a:cs typeface="Ebrima" panose="02000000000000000000" pitchFamily="2" charset="0"/>
              </a:rPr>
              <a:t>BREAK END</a:t>
            </a:r>
          </a:p>
        </p:txBody>
      </p:sp>
    </p:spTree>
    <p:extLst>
      <p:ext uri="{BB962C8B-B14F-4D97-AF65-F5344CB8AC3E}">
        <p14:creationId xmlns:p14="http://schemas.microsoft.com/office/powerpoint/2010/main" val="2533048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E0F70EFC-FA49-7813-D616-41F394800003}"/>
              </a:ext>
            </a:extLst>
          </p:cNvPr>
          <p:cNvPicPr>
            <a:picLocks noChangeAspect="1"/>
          </p:cNvPicPr>
          <p:nvPr/>
        </p:nvPicPr>
        <p:blipFill>
          <a:blip r:embed="rId2"/>
          <a:stretch>
            <a:fillRect/>
          </a:stretch>
        </p:blipFill>
        <p:spPr>
          <a:xfrm>
            <a:off x="4874907" y="1375752"/>
            <a:ext cx="2595559" cy="4603729"/>
          </a:xfrm>
          <a:prstGeom prst="rect">
            <a:avLst/>
          </a:prstGeom>
        </p:spPr>
      </p:pic>
      <p:sp>
        <p:nvSpPr>
          <p:cNvPr id="25" name="Rectangle 24">
            <a:extLst>
              <a:ext uri="{FF2B5EF4-FFF2-40B4-BE49-F238E27FC236}">
                <a16:creationId xmlns:a16="http://schemas.microsoft.com/office/drawing/2014/main" id="{335C1240-522F-8F16-6FD5-CB203F09D5BE}"/>
              </a:ext>
            </a:extLst>
          </p:cNvPr>
          <p:cNvSpPr/>
          <p:nvPr/>
        </p:nvSpPr>
        <p:spPr>
          <a:xfrm>
            <a:off x="4978645" y="3680547"/>
            <a:ext cx="2416175" cy="1959109"/>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a:extLst>
              <a:ext uri="{FF2B5EF4-FFF2-40B4-BE49-F238E27FC236}">
                <a16:creationId xmlns:a16="http://schemas.microsoft.com/office/drawing/2014/main" id="{61718832-F407-EAE7-1C09-F005AB8B46AB}"/>
              </a:ext>
            </a:extLst>
          </p:cNvPr>
          <p:cNvCxnSpPr>
            <a:cxnSpLocks/>
            <a:stCxn id="25" idx="3"/>
            <a:endCxn id="27" idx="1"/>
          </p:cNvCxnSpPr>
          <p:nvPr/>
        </p:nvCxnSpPr>
        <p:spPr>
          <a:xfrm flipV="1">
            <a:off x="7394820" y="4084442"/>
            <a:ext cx="212825" cy="575660"/>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6A286A4-A5A1-0BEA-25AE-BE1FF82CDDFD}"/>
              </a:ext>
            </a:extLst>
          </p:cNvPr>
          <p:cNvSpPr txBox="1"/>
          <p:nvPr/>
        </p:nvSpPr>
        <p:spPr>
          <a:xfrm>
            <a:off x="7607645" y="2653281"/>
            <a:ext cx="1800000" cy="2862322"/>
          </a:xfrm>
          <a:prstGeom prst="rect">
            <a:avLst/>
          </a:prstGeom>
          <a:solidFill>
            <a:srgbClr val="D7FFF3"/>
          </a:solidFill>
        </p:spPr>
        <p:txBody>
          <a:bodyPr wrap="square" rtlCol="0">
            <a:spAutoFit/>
          </a:bodyPr>
          <a:lstStyle/>
          <a:p>
            <a:r>
              <a:rPr lang="en-GB" dirty="0">
                <a:latin typeface="Non-Dottee Light" panose="00000400000000000000" pitchFamily="50" charset="0"/>
              </a:rPr>
              <a:t>If you’re going out for a 2</a:t>
            </a:r>
            <a:r>
              <a:rPr lang="en-GB" baseline="30000" dirty="0">
                <a:latin typeface="Non-Dottee Light" panose="00000400000000000000" pitchFamily="50" charset="0"/>
              </a:rPr>
              <a:t>nd</a:t>
            </a:r>
            <a:r>
              <a:rPr lang="en-GB" dirty="0">
                <a:latin typeface="Non-Dottee Light" panose="00000400000000000000" pitchFamily="50" charset="0"/>
              </a:rPr>
              <a:t> time, select ‘BREAK START’ in ‘BREAK 2’ when going out on your break and, ‘BREAK END’ when you come back</a:t>
            </a:r>
          </a:p>
        </p:txBody>
      </p:sp>
      <p:sp>
        <p:nvSpPr>
          <p:cNvPr id="28" name="Rectangle: Rounded Corners 27">
            <a:extLst>
              <a:ext uri="{FF2B5EF4-FFF2-40B4-BE49-F238E27FC236}">
                <a16:creationId xmlns:a16="http://schemas.microsoft.com/office/drawing/2014/main" id="{BE596854-EA4C-B327-8AAB-3E62F71EAFD0}"/>
              </a:ext>
            </a:extLst>
          </p:cNvPr>
          <p:cNvSpPr/>
          <p:nvPr/>
        </p:nvSpPr>
        <p:spPr>
          <a:xfrm>
            <a:off x="6287659" y="4435621"/>
            <a:ext cx="1012654" cy="227244"/>
          </a:xfrm>
          <a:prstGeom prst="roundRect">
            <a:avLst/>
          </a:prstGeom>
          <a:solidFill>
            <a:srgbClr val="EDF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Dottee" panose="00000500000000000000" pitchFamily="50" charset="0"/>
                <a:ea typeface="Ebrima" panose="02000000000000000000" pitchFamily="2" charset="0"/>
                <a:cs typeface="Ebrima" panose="02000000000000000000" pitchFamily="2" charset="0"/>
              </a:rPr>
              <a:t>BREAK START</a:t>
            </a:r>
          </a:p>
        </p:txBody>
      </p:sp>
      <p:sp>
        <p:nvSpPr>
          <p:cNvPr id="29" name="Rectangle: Rounded Corners 28">
            <a:extLst>
              <a:ext uri="{FF2B5EF4-FFF2-40B4-BE49-F238E27FC236}">
                <a16:creationId xmlns:a16="http://schemas.microsoft.com/office/drawing/2014/main" id="{DCCF6E58-8293-82E7-84B7-2E2C399FD90D}"/>
              </a:ext>
            </a:extLst>
          </p:cNvPr>
          <p:cNvSpPr/>
          <p:nvPr/>
        </p:nvSpPr>
        <p:spPr>
          <a:xfrm>
            <a:off x="6287659" y="5229008"/>
            <a:ext cx="1012654" cy="227244"/>
          </a:xfrm>
          <a:prstGeom prst="roundRect">
            <a:avLst/>
          </a:prstGeom>
          <a:solidFill>
            <a:srgbClr val="EDF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Dottee" panose="00000500000000000000" pitchFamily="50" charset="0"/>
                <a:ea typeface="Ebrima" panose="02000000000000000000" pitchFamily="2" charset="0"/>
                <a:cs typeface="Ebrima" panose="02000000000000000000" pitchFamily="2" charset="0"/>
              </a:rPr>
              <a:t>BREAK END</a:t>
            </a:r>
          </a:p>
        </p:txBody>
      </p:sp>
      <p:pic>
        <p:nvPicPr>
          <p:cNvPr id="13" name="Picture 12">
            <a:extLst>
              <a:ext uri="{FF2B5EF4-FFF2-40B4-BE49-F238E27FC236}">
                <a16:creationId xmlns:a16="http://schemas.microsoft.com/office/drawing/2014/main" id="{CA1CDD58-16F2-B34C-E131-E7306288ADBC}"/>
              </a:ext>
            </a:extLst>
          </p:cNvPr>
          <p:cNvPicPr>
            <a:picLocks noChangeAspect="1"/>
          </p:cNvPicPr>
          <p:nvPr/>
        </p:nvPicPr>
        <p:blipFill>
          <a:blip r:embed="rId3"/>
          <a:stretch>
            <a:fillRect/>
          </a:stretch>
        </p:blipFill>
        <p:spPr>
          <a:xfrm>
            <a:off x="182550" y="1375752"/>
            <a:ext cx="2612159" cy="4615574"/>
          </a:xfrm>
          <a:prstGeom prst="rect">
            <a:avLst/>
          </a:prstGeom>
        </p:spPr>
      </p:pic>
      <p:sp>
        <p:nvSpPr>
          <p:cNvPr id="5" name="Rectangle 4">
            <a:extLst>
              <a:ext uri="{FF2B5EF4-FFF2-40B4-BE49-F238E27FC236}">
                <a16:creationId xmlns:a16="http://schemas.microsoft.com/office/drawing/2014/main" id="{F591A914-B6F7-0D3C-AC39-77637CCC65DE}"/>
              </a:ext>
            </a:extLst>
          </p:cNvPr>
          <p:cNvSpPr/>
          <p:nvPr/>
        </p:nvSpPr>
        <p:spPr>
          <a:xfrm>
            <a:off x="329617" y="2676699"/>
            <a:ext cx="2355393" cy="1570598"/>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89DDE93-B049-E5E2-3392-09462DC6A942}"/>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E0EC24E-3DDC-7933-E038-B0308D26B4D0}"/>
              </a:ext>
            </a:extLst>
          </p:cNvPr>
          <p:cNvSpPr txBox="1"/>
          <p:nvPr/>
        </p:nvSpPr>
        <p:spPr>
          <a:xfrm>
            <a:off x="128846" y="380152"/>
            <a:ext cx="8279477"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GOING ON A BREAK</a:t>
            </a:r>
          </a:p>
        </p:txBody>
      </p:sp>
      <p:cxnSp>
        <p:nvCxnSpPr>
          <p:cNvPr id="10" name="Straight Connector 9">
            <a:extLst>
              <a:ext uri="{FF2B5EF4-FFF2-40B4-BE49-F238E27FC236}">
                <a16:creationId xmlns:a16="http://schemas.microsoft.com/office/drawing/2014/main" id="{FF150F2A-C076-C2F1-C97C-0C550592DFF7}"/>
              </a:ext>
            </a:extLst>
          </p:cNvPr>
          <p:cNvCxnSpPr>
            <a:cxnSpLocks/>
            <a:stCxn id="5" idx="3"/>
            <a:endCxn id="11" idx="1"/>
          </p:cNvCxnSpPr>
          <p:nvPr/>
        </p:nvCxnSpPr>
        <p:spPr>
          <a:xfrm>
            <a:off x="2685010" y="3461998"/>
            <a:ext cx="235975" cy="11755"/>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08AA605-CF8B-60CB-BB6D-1473C0996246}"/>
              </a:ext>
            </a:extLst>
          </p:cNvPr>
          <p:cNvSpPr txBox="1"/>
          <p:nvPr/>
        </p:nvSpPr>
        <p:spPr>
          <a:xfrm>
            <a:off x="2920985" y="2042592"/>
            <a:ext cx="1800000" cy="2862322"/>
          </a:xfrm>
          <a:prstGeom prst="rect">
            <a:avLst/>
          </a:prstGeom>
          <a:solidFill>
            <a:srgbClr val="D7FFF3"/>
          </a:solidFill>
        </p:spPr>
        <p:txBody>
          <a:bodyPr wrap="square" rtlCol="0">
            <a:spAutoFit/>
          </a:bodyPr>
          <a:lstStyle/>
          <a:p>
            <a:r>
              <a:rPr lang="en-GB" dirty="0">
                <a:latin typeface="Non-Dottee Light" panose="00000400000000000000" pitchFamily="50" charset="0"/>
              </a:rPr>
              <a:t>Present yourself to a team member for a search. Ask the team member to enter their UIN and sign to confirm a search has been completed</a:t>
            </a:r>
          </a:p>
        </p:txBody>
      </p:sp>
      <p:sp>
        <p:nvSpPr>
          <p:cNvPr id="12" name="TextBox 11">
            <a:extLst>
              <a:ext uri="{FF2B5EF4-FFF2-40B4-BE49-F238E27FC236}">
                <a16:creationId xmlns:a16="http://schemas.microsoft.com/office/drawing/2014/main" id="{3BC1E4DB-3D01-2322-7FF0-8C956F7CD0A4}"/>
              </a:ext>
            </a:extLst>
          </p:cNvPr>
          <p:cNvSpPr txBox="1"/>
          <p:nvPr/>
        </p:nvSpPr>
        <p:spPr>
          <a:xfrm>
            <a:off x="4990086" y="5236027"/>
            <a:ext cx="1245704" cy="246221"/>
          </a:xfrm>
          <a:prstGeom prst="rect">
            <a:avLst/>
          </a:prstGeom>
          <a:noFill/>
        </p:spPr>
        <p:txBody>
          <a:bodyPr wrap="square" rtlCol="0">
            <a:spAutoFit/>
          </a:bodyPr>
          <a:lstStyle/>
          <a:p>
            <a:pPr algn="r"/>
            <a:r>
              <a:rPr lang="en-GB" sz="1000" dirty="0">
                <a:solidFill>
                  <a:srgbClr val="EDF23B"/>
                </a:solidFill>
                <a:latin typeface="Dottee" panose="00000500000000000000" pitchFamily="50" charset="0"/>
              </a:rPr>
              <a:t>06/01/2024  18:37</a:t>
            </a:r>
          </a:p>
        </p:txBody>
      </p:sp>
      <p:sp>
        <p:nvSpPr>
          <p:cNvPr id="16" name="Rectangle: Rounded Corners 15">
            <a:extLst>
              <a:ext uri="{FF2B5EF4-FFF2-40B4-BE49-F238E27FC236}">
                <a16:creationId xmlns:a16="http://schemas.microsoft.com/office/drawing/2014/main" id="{E4AC594F-E5B2-AE54-B765-6879B2C611DE}"/>
              </a:ext>
            </a:extLst>
          </p:cNvPr>
          <p:cNvSpPr/>
          <p:nvPr/>
        </p:nvSpPr>
        <p:spPr>
          <a:xfrm>
            <a:off x="6246887" y="2676699"/>
            <a:ext cx="1012654" cy="227244"/>
          </a:xfrm>
          <a:prstGeom prst="roundRect">
            <a:avLst/>
          </a:prstGeom>
          <a:solidFill>
            <a:srgbClr val="EDF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Dottee" panose="00000500000000000000" pitchFamily="50" charset="0"/>
                <a:ea typeface="Ebrima" panose="02000000000000000000" pitchFamily="2" charset="0"/>
                <a:cs typeface="Ebrima" panose="02000000000000000000" pitchFamily="2" charset="0"/>
              </a:rPr>
              <a:t>BREAK START</a:t>
            </a:r>
          </a:p>
        </p:txBody>
      </p:sp>
      <p:sp>
        <p:nvSpPr>
          <p:cNvPr id="18" name="Rectangle: Rounded Corners 17">
            <a:extLst>
              <a:ext uri="{FF2B5EF4-FFF2-40B4-BE49-F238E27FC236}">
                <a16:creationId xmlns:a16="http://schemas.microsoft.com/office/drawing/2014/main" id="{7F1B0A86-5616-4C28-A9A8-1EF10B83B394}"/>
              </a:ext>
            </a:extLst>
          </p:cNvPr>
          <p:cNvSpPr/>
          <p:nvPr/>
        </p:nvSpPr>
        <p:spPr>
          <a:xfrm>
            <a:off x="6246887" y="3473753"/>
            <a:ext cx="1012654" cy="227244"/>
          </a:xfrm>
          <a:prstGeom prst="roundRect">
            <a:avLst/>
          </a:prstGeom>
          <a:solidFill>
            <a:srgbClr val="EDF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latin typeface="Dottee" panose="00000500000000000000" pitchFamily="50" charset="0"/>
                <a:ea typeface="Ebrima" panose="02000000000000000000" pitchFamily="2" charset="0"/>
                <a:cs typeface="Ebrima" panose="02000000000000000000" pitchFamily="2" charset="0"/>
              </a:rPr>
              <a:t>BREAK END</a:t>
            </a:r>
          </a:p>
        </p:txBody>
      </p:sp>
    </p:spTree>
    <p:extLst>
      <p:ext uri="{BB962C8B-B14F-4D97-AF65-F5344CB8AC3E}">
        <p14:creationId xmlns:p14="http://schemas.microsoft.com/office/powerpoint/2010/main" val="4283588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3256914-9362-3166-F313-1867EAB53D6E}"/>
              </a:ext>
            </a:extLst>
          </p:cNvPr>
          <p:cNvPicPr>
            <a:picLocks noChangeAspect="1"/>
          </p:cNvPicPr>
          <p:nvPr/>
        </p:nvPicPr>
        <p:blipFill>
          <a:blip r:embed="rId2"/>
          <a:stretch>
            <a:fillRect/>
          </a:stretch>
        </p:blipFill>
        <p:spPr>
          <a:xfrm>
            <a:off x="188362" y="1388750"/>
            <a:ext cx="2595559" cy="4603729"/>
          </a:xfrm>
          <a:prstGeom prst="rect">
            <a:avLst/>
          </a:prstGeom>
        </p:spPr>
      </p:pic>
      <p:pic>
        <p:nvPicPr>
          <p:cNvPr id="18" name="Picture 17">
            <a:extLst>
              <a:ext uri="{FF2B5EF4-FFF2-40B4-BE49-F238E27FC236}">
                <a16:creationId xmlns:a16="http://schemas.microsoft.com/office/drawing/2014/main" id="{DB17081F-359A-08D5-A2C7-22858C1D91A5}"/>
              </a:ext>
            </a:extLst>
          </p:cNvPr>
          <p:cNvPicPr>
            <a:picLocks noChangeAspect="1"/>
          </p:cNvPicPr>
          <p:nvPr/>
        </p:nvPicPr>
        <p:blipFill>
          <a:blip r:embed="rId3"/>
          <a:stretch>
            <a:fillRect/>
          </a:stretch>
        </p:blipFill>
        <p:spPr>
          <a:xfrm>
            <a:off x="188362" y="1388750"/>
            <a:ext cx="2598392" cy="4603729"/>
          </a:xfrm>
          <a:prstGeom prst="rect">
            <a:avLst/>
          </a:prstGeom>
        </p:spPr>
      </p:pic>
      <p:sp>
        <p:nvSpPr>
          <p:cNvPr id="6" name="Rectangle 5">
            <a:extLst>
              <a:ext uri="{FF2B5EF4-FFF2-40B4-BE49-F238E27FC236}">
                <a16:creationId xmlns:a16="http://schemas.microsoft.com/office/drawing/2014/main" id="{A89DDE93-B049-E5E2-3392-09462DC6A942}"/>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0E0EC24E-3DDC-7933-E038-B0308D26B4D0}"/>
              </a:ext>
            </a:extLst>
          </p:cNvPr>
          <p:cNvSpPr txBox="1"/>
          <p:nvPr/>
        </p:nvSpPr>
        <p:spPr>
          <a:xfrm>
            <a:off x="128846" y="380152"/>
            <a:ext cx="8279477"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GOING ON A BREAK</a:t>
            </a:r>
          </a:p>
        </p:txBody>
      </p:sp>
      <p:sp>
        <p:nvSpPr>
          <p:cNvPr id="2" name="Rectangle 1">
            <a:extLst>
              <a:ext uri="{FF2B5EF4-FFF2-40B4-BE49-F238E27FC236}">
                <a16:creationId xmlns:a16="http://schemas.microsoft.com/office/drawing/2014/main" id="{6FB0A08F-D816-C4AC-12E9-2D5207CB34FD}"/>
              </a:ext>
            </a:extLst>
          </p:cNvPr>
          <p:cNvSpPr/>
          <p:nvPr/>
        </p:nvSpPr>
        <p:spPr>
          <a:xfrm>
            <a:off x="325541" y="1993267"/>
            <a:ext cx="2316461" cy="3659388"/>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 name="Straight Connector 2">
            <a:extLst>
              <a:ext uri="{FF2B5EF4-FFF2-40B4-BE49-F238E27FC236}">
                <a16:creationId xmlns:a16="http://schemas.microsoft.com/office/drawing/2014/main" id="{D0B1E0C2-986B-E589-D12B-8C8CB1C54D9C}"/>
              </a:ext>
            </a:extLst>
          </p:cNvPr>
          <p:cNvCxnSpPr>
            <a:cxnSpLocks/>
            <a:stCxn id="2" idx="3"/>
            <a:endCxn id="5" idx="1"/>
          </p:cNvCxnSpPr>
          <p:nvPr/>
        </p:nvCxnSpPr>
        <p:spPr>
          <a:xfrm flipV="1">
            <a:off x="2642002" y="3820441"/>
            <a:ext cx="285952" cy="2520"/>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F3BF1B9-13C7-97E0-D130-A3F2C253D179}"/>
              </a:ext>
            </a:extLst>
          </p:cNvPr>
          <p:cNvSpPr txBox="1"/>
          <p:nvPr/>
        </p:nvSpPr>
        <p:spPr>
          <a:xfrm>
            <a:off x="2927954" y="3220276"/>
            <a:ext cx="1800000" cy="1200329"/>
          </a:xfrm>
          <a:prstGeom prst="rect">
            <a:avLst/>
          </a:prstGeom>
          <a:solidFill>
            <a:srgbClr val="D7FFF3"/>
          </a:solidFill>
        </p:spPr>
        <p:txBody>
          <a:bodyPr wrap="square" rtlCol="0">
            <a:spAutoFit/>
          </a:bodyPr>
          <a:lstStyle/>
          <a:p>
            <a:r>
              <a:rPr lang="en-GB" dirty="0">
                <a:latin typeface="Non-Dottee Light" panose="00000400000000000000" pitchFamily="50" charset="0"/>
              </a:rPr>
              <a:t>If going out for a 3</a:t>
            </a:r>
            <a:r>
              <a:rPr lang="en-GB" baseline="30000" dirty="0">
                <a:latin typeface="Non-Dottee Light" panose="00000400000000000000" pitchFamily="50" charset="0"/>
              </a:rPr>
              <a:t>rd</a:t>
            </a:r>
            <a:r>
              <a:rPr lang="en-GB" dirty="0">
                <a:latin typeface="Non-Dottee Light" panose="00000400000000000000" pitchFamily="50" charset="0"/>
              </a:rPr>
              <a:t> time, please sign out and sign in when returning</a:t>
            </a:r>
          </a:p>
        </p:txBody>
      </p:sp>
    </p:spTree>
    <p:extLst>
      <p:ext uri="{BB962C8B-B14F-4D97-AF65-F5344CB8AC3E}">
        <p14:creationId xmlns:p14="http://schemas.microsoft.com/office/powerpoint/2010/main" val="2274881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970EE4-D469-B257-3BE8-C0454FD3321A}"/>
              </a:ext>
            </a:extLst>
          </p:cNvPr>
          <p:cNvPicPr>
            <a:picLocks noChangeAspect="1"/>
          </p:cNvPicPr>
          <p:nvPr/>
        </p:nvPicPr>
        <p:blipFill>
          <a:blip r:embed="rId2"/>
          <a:stretch>
            <a:fillRect/>
          </a:stretch>
        </p:blipFill>
        <p:spPr>
          <a:xfrm>
            <a:off x="188420" y="1375752"/>
            <a:ext cx="2612159" cy="4615574"/>
          </a:xfrm>
          <a:prstGeom prst="rect">
            <a:avLst/>
          </a:prstGeom>
        </p:spPr>
      </p:pic>
      <p:sp>
        <p:nvSpPr>
          <p:cNvPr id="5" name="Rectangle 4">
            <a:extLst>
              <a:ext uri="{FF2B5EF4-FFF2-40B4-BE49-F238E27FC236}">
                <a16:creationId xmlns:a16="http://schemas.microsoft.com/office/drawing/2014/main" id="{2EF25EA6-CDDA-969A-249D-D76091A4B1CE}"/>
              </a:ext>
            </a:extLst>
          </p:cNvPr>
          <p:cNvSpPr/>
          <p:nvPr/>
        </p:nvSpPr>
        <p:spPr>
          <a:xfrm>
            <a:off x="583217" y="4203704"/>
            <a:ext cx="1822564" cy="980902"/>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692C62E7-42EE-1146-3593-59BDF13AC3FE}"/>
              </a:ext>
            </a:extLst>
          </p:cNvPr>
          <p:cNvPicPr>
            <a:picLocks noChangeAspect="1"/>
          </p:cNvPicPr>
          <p:nvPr/>
        </p:nvPicPr>
        <p:blipFill>
          <a:blip r:embed="rId3"/>
          <a:stretch>
            <a:fillRect/>
          </a:stretch>
        </p:blipFill>
        <p:spPr>
          <a:xfrm>
            <a:off x="4860638" y="1384070"/>
            <a:ext cx="2613153" cy="4596934"/>
          </a:xfrm>
          <a:prstGeom prst="rect">
            <a:avLst/>
          </a:prstGeom>
        </p:spPr>
      </p:pic>
      <p:sp>
        <p:nvSpPr>
          <p:cNvPr id="6" name="Rectangle 5">
            <a:extLst>
              <a:ext uri="{FF2B5EF4-FFF2-40B4-BE49-F238E27FC236}">
                <a16:creationId xmlns:a16="http://schemas.microsoft.com/office/drawing/2014/main" id="{F92C07B6-8D71-D77A-E3E9-BA0680762D7E}"/>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9BEDDB0-C71D-A881-CEB0-CBCD1375B21B}"/>
              </a:ext>
            </a:extLst>
          </p:cNvPr>
          <p:cNvSpPr txBox="1"/>
          <p:nvPr/>
        </p:nvSpPr>
        <p:spPr>
          <a:xfrm>
            <a:off x="128846" y="380152"/>
            <a:ext cx="8279477"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SIGNING OUT (STORE TEAMS)</a:t>
            </a:r>
          </a:p>
        </p:txBody>
      </p:sp>
      <p:sp>
        <p:nvSpPr>
          <p:cNvPr id="2" name="Rectangle 1">
            <a:extLst>
              <a:ext uri="{FF2B5EF4-FFF2-40B4-BE49-F238E27FC236}">
                <a16:creationId xmlns:a16="http://schemas.microsoft.com/office/drawing/2014/main" id="{B0F1E205-1076-0C7D-974C-23427B3723C6}"/>
              </a:ext>
            </a:extLst>
          </p:cNvPr>
          <p:cNvSpPr/>
          <p:nvPr/>
        </p:nvSpPr>
        <p:spPr>
          <a:xfrm>
            <a:off x="5007052" y="1993267"/>
            <a:ext cx="2316461" cy="2163097"/>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Straight Connector 3">
            <a:extLst>
              <a:ext uri="{FF2B5EF4-FFF2-40B4-BE49-F238E27FC236}">
                <a16:creationId xmlns:a16="http://schemas.microsoft.com/office/drawing/2014/main" id="{9248BCC3-CA25-AA87-8E55-EAC420861A5D}"/>
              </a:ext>
            </a:extLst>
          </p:cNvPr>
          <p:cNvCxnSpPr>
            <a:cxnSpLocks/>
            <a:stCxn id="2" idx="3"/>
            <a:endCxn id="8" idx="1"/>
          </p:cNvCxnSpPr>
          <p:nvPr/>
        </p:nvCxnSpPr>
        <p:spPr>
          <a:xfrm>
            <a:off x="7323513" y="3074816"/>
            <a:ext cx="275984" cy="603561"/>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151DAE5-8886-60A6-7950-FFD1F0AED27E}"/>
              </a:ext>
            </a:extLst>
          </p:cNvPr>
          <p:cNvSpPr txBox="1"/>
          <p:nvPr/>
        </p:nvSpPr>
        <p:spPr>
          <a:xfrm>
            <a:off x="7599497" y="1831717"/>
            <a:ext cx="1800000" cy="3693319"/>
          </a:xfrm>
          <a:prstGeom prst="rect">
            <a:avLst/>
          </a:prstGeom>
          <a:solidFill>
            <a:srgbClr val="D7FFF3"/>
          </a:solidFill>
        </p:spPr>
        <p:txBody>
          <a:bodyPr wrap="square" rtlCol="0">
            <a:spAutoFit/>
          </a:bodyPr>
          <a:lstStyle/>
          <a:p>
            <a:r>
              <a:rPr lang="en-GB" dirty="0">
                <a:latin typeface="Non-Dottee Light" panose="00000400000000000000" pitchFamily="50" charset="0"/>
              </a:rPr>
              <a:t>If a search is not needed, ‘No’ will be preselected.</a:t>
            </a:r>
          </a:p>
          <a:p>
            <a:r>
              <a:rPr lang="en-GB" dirty="0">
                <a:latin typeface="Non-Dottee Light" panose="00000400000000000000" pitchFamily="50" charset="0"/>
              </a:rPr>
              <a:t>If a search is needed, select ‘Yes’ and ask a team members to enter their UIN and sign to confirm a search has been done. Then select</a:t>
            </a:r>
          </a:p>
          <a:p>
            <a:r>
              <a:rPr lang="en-GB" dirty="0">
                <a:latin typeface="Non-Dottee Light" panose="00000400000000000000" pitchFamily="50" charset="0"/>
              </a:rPr>
              <a:t>‘SIGN OUT’</a:t>
            </a:r>
          </a:p>
        </p:txBody>
      </p:sp>
      <p:sp>
        <p:nvSpPr>
          <p:cNvPr id="10" name="TextBox 9">
            <a:extLst>
              <a:ext uri="{FF2B5EF4-FFF2-40B4-BE49-F238E27FC236}">
                <a16:creationId xmlns:a16="http://schemas.microsoft.com/office/drawing/2014/main" id="{A803B34F-8E06-B823-9916-33D69B4FE9EC}"/>
              </a:ext>
            </a:extLst>
          </p:cNvPr>
          <p:cNvSpPr txBox="1"/>
          <p:nvPr/>
        </p:nvSpPr>
        <p:spPr>
          <a:xfrm>
            <a:off x="2930609" y="2148976"/>
            <a:ext cx="1800000" cy="3139321"/>
          </a:xfrm>
          <a:prstGeom prst="rect">
            <a:avLst/>
          </a:prstGeom>
          <a:solidFill>
            <a:srgbClr val="D7FFF3"/>
          </a:solidFill>
        </p:spPr>
        <p:txBody>
          <a:bodyPr wrap="square" rtlCol="0">
            <a:spAutoFit/>
          </a:bodyPr>
          <a:lstStyle/>
          <a:p>
            <a:r>
              <a:rPr lang="en-GB" dirty="0">
                <a:latin typeface="Non-Dottee Light" panose="00000400000000000000" pitchFamily="50" charset="0"/>
              </a:rPr>
              <a:t>If it’s time to go, open the app and select </a:t>
            </a:r>
          </a:p>
          <a:p>
            <a:r>
              <a:rPr lang="en-GB" dirty="0">
                <a:latin typeface="Non-Dottee Light" panose="00000400000000000000" pitchFamily="50" charset="0"/>
              </a:rPr>
              <a:t>‘SIGN OUT’</a:t>
            </a:r>
          </a:p>
          <a:p>
            <a:r>
              <a:rPr lang="en-GB" dirty="0">
                <a:latin typeface="Non-Dottee Light" panose="00000400000000000000" pitchFamily="50" charset="0"/>
              </a:rPr>
              <a:t>(Remember to present yourself for a search. If a search needs to be done, this can be completed using this app)</a:t>
            </a:r>
          </a:p>
        </p:txBody>
      </p:sp>
      <p:cxnSp>
        <p:nvCxnSpPr>
          <p:cNvPr id="11" name="Straight Connector 10">
            <a:extLst>
              <a:ext uri="{FF2B5EF4-FFF2-40B4-BE49-F238E27FC236}">
                <a16:creationId xmlns:a16="http://schemas.microsoft.com/office/drawing/2014/main" id="{091102DC-431B-0118-B81C-B7157FC5B4A7}"/>
              </a:ext>
            </a:extLst>
          </p:cNvPr>
          <p:cNvCxnSpPr>
            <a:cxnSpLocks/>
            <a:endCxn id="10" idx="1"/>
          </p:cNvCxnSpPr>
          <p:nvPr/>
        </p:nvCxnSpPr>
        <p:spPr>
          <a:xfrm flipV="1">
            <a:off x="2405781" y="3718637"/>
            <a:ext cx="524828" cy="975518"/>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D443D83E-BC01-362D-6175-A02F0016BEB4}"/>
              </a:ext>
            </a:extLst>
          </p:cNvPr>
          <p:cNvSpPr txBox="1"/>
          <p:nvPr/>
        </p:nvSpPr>
        <p:spPr>
          <a:xfrm>
            <a:off x="5007052" y="2513288"/>
            <a:ext cx="1245704" cy="215444"/>
          </a:xfrm>
          <a:prstGeom prst="rect">
            <a:avLst/>
          </a:prstGeom>
          <a:noFill/>
        </p:spPr>
        <p:txBody>
          <a:bodyPr wrap="square" rtlCol="0">
            <a:spAutoFit/>
          </a:bodyPr>
          <a:lstStyle/>
          <a:p>
            <a:r>
              <a:rPr lang="en-GB" sz="800" dirty="0">
                <a:solidFill>
                  <a:srgbClr val="EDF23B"/>
                </a:solidFill>
                <a:latin typeface="Non-Dottee" panose="00000500000000000000" pitchFamily="50" charset="0"/>
              </a:rPr>
              <a:t>Searched</a:t>
            </a:r>
          </a:p>
        </p:txBody>
      </p:sp>
    </p:spTree>
    <p:extLst>
      <p:ext uri="{BB962C8B-B14F-4D97-AF65-F5344CB8AC3E}">
        <p14:creationId xmlns:p14="http://schemas.microsoft.com/office/powerpoint/2010/main" val="4160582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701B56-B465-C0CA-F0AD-1CA8353BA31B}"/>
              </a:ext>
            </a:extLst>
          </p:cNvPr>
          <p:cNvPicPr>
            <a:picLocks noChangeAspect="1"/>
          </p:cNvPicPr>
          <p:nvPr/>
        </p:nvPicPr>
        <p:blipFill>
          <a:blip r:embed="rId2"/>
          <a:stretch>
            <a:fillRect/>
          </a:stretch>
        </p:blipFill>
        <p:spPr>
          <a:xfrm>
            <a:off x="188420" y="1375752"/>
            <a:ext cx="2612159" cy="4615574"/>
          </a:xfrm>
          <a:prstGeom prst="rect">
            <a:avLst/>
          </a:prstGeom>
        </p:spPr>
      </p:pic>
      <p:sp>
        <p:nvSpPr>
          <p:cNvPr id="8" name="Rectangle 7">
            <a:extLst>
              <a:ext uri="{FF2B5EF4-FFF2-40B4-BE49-F238E27FC236}">
                <a16:creationId xmlns:a16="http://schemas.microsoft.com/office/drawing/2014/main" id="{F9701D28-6734-E8DE-B1DC-C1F1CB971E1C}"/>
              </a:ext>
            </a:extLst>
          </p:cNvPr>
          <p:cNvSpPr/>
          <p:nvPr/>
        </p:nvSpPr>
        <p:spPr>
          <a:xfrm>
            <a:off x="583217" y="4203704"/>
            <a:ext cx="1822564" cy="980902"/>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692C62E7-42EE-1146-3593-59BDF13AC3FE}"/>
              </a:ext>
            </a:extLst>
          </p:cNvPr>
          <p:cNvPicPr>
            <a:picLocks noChangeAspect="1"/>
          </p:cNvPicPr>
          <p:nvPr/>
        </p:nvPicPr>
        <p:blipFill>
          <a:blip r:embed="rId3"/>
          <a:stretch>
            <a:fillRect/>
          </a:stretch>
        </p:blipFill>
        <p:spPr>
          <a:xfrm>
            <a:off x="4860638" y="1384070"/>
            <a:ext cx="2613153" cy="4596934"/>
          </a:xfrm>
          <a:prstGeom prst="rect">
            <a:avLst/>
          </a:prstGeom>
        </p:spPr>
      </p:pic>
      <p:sp>
        <p:nvSpPr>
          <p:cNvPr id="6" name="Rectangle 5">
            <a:extLst>
              <a:ext uri="{FF2B5EF4-FFF2-40B4-BE49-F238E27FC236}">
                <a16:creationId xmlns:a16="http://schemas.microsoft.com/office/drawing/2014/main" id="{F92C07B6-8D71-D77A-E3E9-BA0680762D7E}"/>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9BEDDB0-C71D-A881-CEB0-CBCD1375B21B}"/>
              </a:ext>
            </a:extLst>
          </p:cNvPr>
          <p:cNvSpPr txBox="1"/>
          <p:nvPr/>
        </p:nvSpPr>
        <p:spPr>
          <a:xfrm>
            <a:off x="128846" y="380152"/>
            <a:ext cx="8537171"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SIGNING OUT (INTERNAL VISITORS)</a:t>
            </a:r>
          </a:p>
        </p:txBody>
      </p:sp>
      <p:sp>
        <p:nvSpPr>
          <p:cNvPr id="2" name="Rectangle 1">
            <a:extLst>
              <a:ext uri="{FF2B5EF4-FFF2-40B4-BE49-F238E27FC236}">
                <a16:creationId xmlns:a16="http://schemas.microsoft.com/office/drawing/2014/main" id="{B0F1E205-1076-0C7D-974C-23427B3723C6}"/>
              </a:ext>
            </a:extLst>
          </p:cNvPr>
          <p:cNvSpPr/>
          <p:nvPr/>
        </p:nvSpPr>
        <p:spPr>
          <a:xfrm>
            <a:off x="5007052" y="1993267"/>
            <a:ext cx="2316461" cy="2163097"/>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Straight Connector 3">
            <a:extLst>
              <a:ext uri="{FF2B5EF4-FFF2-40B4-BE49-F238E27FC236}">
                <a16:creationId xmlns:a16="http://schemas.microsoft.com/office/drawing/2014/main" id="{9248BCC3-CA25-AA87-8E55-EAC420861A5D}"/>
              </a:ext>
            </a:extLst>
          </p:cNvPr>
          <p:cNvCxnSpPr>
            <a:cxnSpLocks/>
            <a:stCxn id="2" idx="3"/>
            <a:endCxn id="3" idx="1"/>
          </p:cNvCxnSpPr>
          <p:nvPr/>
        </p:nvCxnSpPr>
        <p:spPr>
          <a:xfrm>
            <a:off x="7323513" y="3074816"/>
            <a:ext cx="296692" cy="349612"/>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91102DC-431B-0118-B81C-B7157FC5B4A7}"/>
              </a:ext>
            </a:extLst>
          </p:cNvPr>
          <p:cNvCxnSpPr>
            <a:cxnSpLocks/>
            <a:stCxn id="8" idx="3"/>
            <a:endCxn id="9" idx="1"/>
          </p:cNvCxnSpPr>
          <p:nvPr/>
        </p:nvCxnSpPr>
        <p:spPr>
          <a:xfrm flipV="1">
            <a:off x="2405781" y="3649287"/>
            <a:ext cx="529986" cy="1044868"/>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0EA1D1B-AF2C-9443-1012-F8004833A709}"/>
              </a:ext>
            </a:extLst>
          </p:cNvPr>
          <p:cNvSpPr txBox="1"/>
          <p:nvPr/>
        </p:nvSpPr>
        <p:spPr>
          <a:xfrm>
            <a:off x="7620205" y="1993267"/>
            <a:ext cx="1800000" cy="2862322"/>
          </a:xfrm>
          <a:prstGeom prst="rect">
            <a:avLst/>
          </a:prstGeom>
          <a:solidFill>
            <a:srgbClr val="D7FFF3"/>
          </a:solidFill>
        </p:spPr>
        <p:txBody>
          <a:bodyPr wrap="square" rtlCol="0">
            <a:spAutoFit/>
          </a:bodyPr>
          <a:lstStyle/>
          <a:p>
            <a:r>
              <a:rPr lang="en-GB" dirty="0">
                <a:latin typeface="Non-Dottee Light" panose="00000400000000000000" pitchFamily="50" charset="0"/>
              </a:rPr>
              <a:t>Present yourself to a team member for a search. Ask the team member to enter their UIN and sign to confirm a search has been completed</a:t>
            </a:r>
          </a:p>
        </p:txBody>
      </p:sp>
      <p:sp>
        <p:nvSpPr>
          <p:cNvPr id="9" name="TextBox 8">
            <a:extLst>
              <a:ext uri="{FF2B5EF4-FFF2-40B4-BE49-F238E27FC236}">
                <a16:creationId xmlns:a16="http://schemas.microsoft.com/office/drawing/2014/main" id="{80A7214A-988E-1CBB-55CF-5BF633D8E20C}"/>
              </a:ext>
            </a:extLst>
          </p:cNvPr>
          <p:cNvSpPr txBox="1"/>
          <p:nvPr/>
        </p:nvSpPr>
        <p:spPr>
          <a:xfrm>
            <a:off x="2935767" y="2633624"/>
            <a:ext cx="1800000" cy="2031325"/>
          </a:xfrm>
          <a:prstGeom prst="rect">
            <a:avLst/>
          </a:prstGeom>
          <a:solidFill>
            <a:srgbClr val="D7FFF3"/>
          </a:solidFill>
        </p:spPr>
        <p:txBody>
          <a:bodyPr wrap="square" rtlCol="0">
            <a:spAutoFit/>
          </a:bodyPr>
          <a:lstStyle/>
          <a:p>
            <a:r>
              <a:rPr lang="en-GB" dirty="0">
                <a:latin typeface="Non-Dottee Light" panose="00000400000000000000" pitchFamily="50" charset="0"/>
              </a:rPr>
              <a:t>If it’s time to go, open the app and select </a:t>
            </a:r>
          </a:p>
          <a:p>
            <a:r>
              <a:rPr lang="en-GB" dirty="0">
                <a:latin typeface="Non-Dottee Light" panose="00000400000000000000" pitchFamily="50" charset="0"/>
              </a:rPr>
              <a:t>‘SIGN OUT’</a:t>
            </a:r>
          </a:p>
          <a:p>
            <a:r>
              <a:rPr lang="en-GB" dirty="0">
                <a:latin typeface="Non-Dottee Light" panose="00000400000000000000" pitchFamily="50" charset="0"/>
              </a:rPr>
              <a:t>(Remember to present yourself for a search)</a:t>
            </a:r>
          </a:p>
        </p:txBody>
      </p:sp>
      <p:sp>
        <p:nvSpPr>
          <p:cNvPr id="13" name="TextBox 12">
            <a:extLst>
              <a:ext uri="{FF2B5EF4-FFF2-40B4-BE49-F238E27FC236}">
                <a16:creationId xmlns:a16="http://schemas.microsoft.com/office/drawing/2014/main" id="{E31A0694-EAB5-2132-5909-D3C75E08D718}"/>
              </a:ext>
            </a:extLst>
          </p:cNvPr>
          <p:cNvSpPr txBox="1"/>
          <p:nvPr/>
        </p:nvSpPr>
        <p:spPr>
          <a:xfrm>
            <a:off x="5007052" y="2513288"/>
            <a:ext cx="1245704" cy="215444"/>
          </a:xfrm>
          <a:prstGeom prst="rect">
            <a:avLst/>
          </a:prstGeom>
          <a:noFill/>
        </p:spPr>
        <p:txBody>
          <a:bodyPr wrap="square" rtlCol="0">
            <a:spAutoFit/>
          </a:bodyPr>
          <a:lstStyle/>
          <a:p>
            <a:r>
              <a:rPr lang="en-GB" sz="800" dirty="0">
                <a:solidFill>
                  <a:srgbClr val="EDF23B"/>
                </a:solidFill>
                <a:latin typeface="Non-Dottee" panose="00000500000000000000" pitchFamily="50" charset="0"/>
              </a:rPr>
              <a:t>Searched</a:t>
            </a:r>
          </a:p>
        </p:txBody>
      </p:sp>
    </p:spTree>
    <p:extLst>
      <p:ext uri="{BB962C8B-B14F-4D97-AF65-F5344CB8AC3E}">
        <p14:creationId xmlns:p14="http://schemas.microsoft.com/office/powerpoint/2010/main" val="4082861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6D116C-7358-8198-2084-DFD78F7CCF86}"/>
              </a:ext>
            </a:extLst>
          </p:cNvPr>
          <p:cNvPicPr>
            <a:picLocks noChangeAspect="1"/>
          </p:cNvPicPr>
          <p:nvPr/>
        </p:nvPicPr>
        <p:blipFill>
          <a:blip r:embed="rId2"/>
          <a:stretch>
            <a:fillRect/>
          </a:stretch>
        </p:blipFill>
        <p:spPr>
          <a:xfrm>
            <a:off x="188421" y="1384070"/>
            <a:ext cx="2612159" cy="4596933"/>
          </a:xfrm>
          <a:prstGeom prst="rect">
            <a:avLst/>
          </a:prstGeom>
        </p:spPr>
      </p:pic>
      <p:pic>
        <p:nvPicPr>
          <p:cNvPr id="23" name="Picture 22">
            <a:extLst>
              <a:ext uri="{FF2B5EF4-FFF2-40B4-BE49-F238E27FC236}">
                <a16:creationId xmlns:a16="http://schemas.microsoft.com/office/drawing/2014/main" id="{3B23573C-B2CF-9A81-6E52-27A40EFC9501}"/>
              </a:ext>
            </a:extLst>
          </p:cNvPr>
          <p:cNvPicPr>
            <a:picLocks noChangeAspect="1"/>
          </p:cNvPicPr>
          <p:nvPr/>
        </p:nvPicPr>
        <p:blipFill>
          <a:blip r:embed="rId3"/>
          <a:stretch>
            <a:fillRect/>
          </a:stretch>
        </p:blipFill>
        <p:spPr>
          <a:xfrm>
            <a:off x="4871296" y="1384070"/>
            <a:ext cx="2614335" cy="4605251"/>
          </a:xfrm>
          <a:prstGeom prst="rect">
            <a:avLst/>
          </a:prstGeom>
        </p:spPr>
      </p:pic>
      <p:sp>
        <p:nvSpPr>
          <p:cNvPr id="6" name="Rectangle 5">
            <a:extLst>
              <a:ext uri="{FF2B5EF4-FFF2-40B4-BE49-F238E27FC236}">
                <a16:creationId xmlns:a16="http://schemas.microsoft.com/office/drawing/2014/main" id="{F92C07B6-8D71-D77A-E3E9-BA0680762D7E}"/>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9BEDDB0-C71D-A881-CEB0-CBCD1375B21B}"/>
              </a:ext>
            </a:extLst>
          </p:cNvPr>
          <p:cNvSpPr txBox="1"/>
          <p:nvPr/>
        </p:nvSpPr>
        <p:spPr>
          <a:xfrm>
            <a:off x="128846" y="380152"/>
            <a:ext cx="8537171"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SIGNING OUT (EXTERNAL VISITORS)</a:t>
            </a:r>
          </a:p>
        </p:txBody>
      </p:sp>
      <p:sp>
        <p:nvSpPr>
          <p:cNvPr id="2" name="Rectangle 1">
            <a:extLst>
              <a:ext uri="{FF2B5EF4-FFF2-40B4-BE49-F238E27FC236}">
                <a16:creationId xmlns:a16="http://schemas.microsoft.com/office/drawing/2014/main" id="{B0F1E205-1076-0C7D-974C-23427B3723C6}"/>
              </a:ext>
            </a:extLst>
          </p:cNvPr>
          <p:cNvSpPr/>
          <p:nvPr/>
        </p:nvSpPr>
        <p:spPr>
          <a:xfrm>
            <a:off x="4953000" y="1993267"/>
            <a:ext cx="2370513" cy="2578733"/>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Straight Connector 3">
            <a:extLst>
              <a:ext uri="{FF2B5EF4-FFF2-40B4-BE49-F238E27FC236}">
                <a16:creationId xmlns:a16="http://schemas.microsoft.com/office/drawing/2014/main" id="{9248BCC3-CA25-AA87-8E55-EAC420861A5D}"/>
              </a:ext>
            </a:extLst>
          </p:cNvPr>
          <p:cNvCxnSpPr>
            <a:cxnSpLocks/>
            <a:stCxn id="2" idx="3"/>
            <a:endCxn id="8" idx="1"/>
          </p:cNvCxnSpPr>
          <p:nvPr/>
        </p:nvCxnSpPr>
        <p:spPr>
          <a:xfrm>
            <a:off x="7323513" y="3282634"/>
            <a:ext cx="275984" cy="257244"/>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151DAE5-8886-60A6-7950-FFD1F0AED27E}"/>
              </a:ext>
            </a:extLst>
          </p:cNvPr>
          <p:cNvSpPr txBox="1"/>
          <p:nvPr/>
        </p:nvSpPr>
        <p:spPr>
          <a:xfrm>
            <a:off x="7599497" y="1693218"/>
            <a:ext cx="1800000" cy="3693319"/>
          </a:xfrm>
          <a:prstGeom prst="rect">
            <a:avLst/>
          </a:prstGeom>
          <a:solidFill>
            <a:srgbClr val="D7FFF3"/>
          </a:solidFill>
        </p:spPr>
        <p:txBody>
          <a:bodyPr wrap="square" rtlCol="0">
            <a:spAutoFit/>
          </a:bodyPr>
          <a:lstStyle/>
          <a:p>
            <a:r>
              <a:rPr lang="en-GB" dirty="0">
                <a:latin typeface="Non-Dottee Light" panose="00000400000000000000" pitchFamily="50" charset="0"/>
              </a:rPr>
              <a:t>Enter your store code or name.</a:t>
            </a:r>
          </a:p>
          <a:p>
            <a:r>
              <a:rPr lang="en-GB" dirty="0">
                <a:latin typeface="Non-Dottee Light" panose="00000400000000000000" pitchFamily="50" charset="0"/>
              </a:rPr>
              <a:t>Scroll through the log or select ‘Colleague’ / ‘External Visitor’ to search. Confirm a search is needed, enter your UIN and sign to confirm a search has been completed</a:t>
            </a:r>
          </a:p>
        </p:txBody>
      </p:sp>
      <p:sp>
        <p:nvSpPr>
          <p:cNvPr id="10" name="TextBox 9">
            <a:extLst>
              <a:ext uri="{FF2B5EF4-FFF2-40B4-BE49-F238E27FC236}">
                <a16:creationId xmlns:a16="http://schemas.microsoft.com/office/drawing/2014/main" id="{A803B34F-8E06-B823-9916-33D69B4FE9EC}"/>
              </a:ext>
            </a:extLst>
          </p:cNvPr>
          <p:cNvSpPr txBox="1"/>
          <p:nvPr/>
        </p:nvSpPr>
        <p:spPr>
          <a:xfrm>
            <a:off x="2935938" y="3165824"/>
            <a:ext cx="1800000" cy="2308324"/>
          </a:xfrm>
          <a:prstGeom prst="rect">
            <a:avLst/>
          </a:prstGeom>
          <a:solidFill>
            <a:srgbClr val="D7FFF3"/>
          </a:solidFill>
        </p:spPr>
        <p:txBody>
          <a:bodyPr wrap="square" rtlCol="0">
            <a:spAutoFit/>
          </a:bodyPr>
          <a:lstStyle/>
          <a:p>
            <a:r>
              <a:rPr lang="en-GB" dirty="0">
                <a:latin typeface="Non-Dottee Light" panose="00000400000000000000" pitchFamily="50" charset="0"/>
              </a:rPr>
              <a:t>When a visitor is ready to go, open the app, select the down arrow to open the admin menu and select </a:t>
            </a:r>
          </a:p>
          <a:p>
            <a:r>
              <a:rPr lang="en-GB" dirty="0">
                <a:latin typeface="Non-Dottee Light" panose="00000400000000000000" pitchFamily="50" charset="0"/>
              </a:rPr>
              <a:t>‘VISITOR LOG’</a:t>
            </a:r>
          </a:p>
        </p:txBody>
      </p:sp>
      <p:cxnSp>
        <p:nvCxnSpPr>
          <p:cNvPr id="11" name="Straight Connector 10">
            <a:extLst>
              <a:ext uri="{FF2B5EF4-FFF2-40B4-BE49-F238E27FC236}">
                <a16:creationId xmlns:a16="http://schemas.microsoft.com/office/drawing/2014/main" id="{091102DC-431B-0118-B81C-B7157FC5B4A7}"/>
              </a:ext>
            </a:extLst>
          </p:cNvPr>
          <p:cNvCxnSpPr>
            <a:cxnSpLocks/>
            <a:stCxn id="16" idx="3"/>
            <a:endCxn id="10" idx="1"/>
          </p:cNvCxnSpPr>
          <p:nvPr/>
        </p:nvCxnSpPr>
        <p:spPr>
          <a:xfrm>
            <a:off x="2405782" y="4164695"/>
            <a:ext cx="530156" cy="155291"/>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DA33EB2-1643-6BA0-D052-4CCF1474B2B3}"/>
              </a:ext>
            </a:extLst>
          </p:cNvPr>
          <p:cNvSpPr/>
          <p:nvPr/>
        </p:nvSpPr>
        <p:spPr>
          <a:xfrm>
            <a:off x="583218" y="3904488"/>
            <a:ext cx="1822564" cy="520413"/>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0115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ADCC361-A25D-4396-8DF1-16A3C9715B18}"/>
              </a:ext>
            </a:extLst>
          </p:cNvPr>
          <p:cNvPicPr>
            <a:picLocks noChangeAspect="1"/>
          </p:cNvPicPr>
          <p:nvPr/>
        </p:nvPicPr>
        <p:blipFill>
          <a:blip r:embed="rId2"/>
          <a:stretch>
            <a:fillRect/>
          </a:stretch>
        </p:blipFill>
        <p:spPr>
          <a:xfrm>
            <a:off x="4871296" y="1384070"/>
            <a:ext cx="2612159" cy="4596933"/>
          </a:xfrm>
          <a:prstGeom prst="rect">
            <a:avLst/>
          </a:prstGeom>
        </p:spPr>
      </p:pic>
      <p:pic>
        <p:nvPicPr>
          <p:cNvPr id="5" name="Picture 4">
            <a:extLst>
              <a:ext uri="{FF2B5EF4-FFF2-40B4-BE49-F238E27FC236}">
                <a16:creationId xmlns:a16="http://schemas.microsoft.com/office/drawing/2014/main" id="{266D116C-7358-8198-2084-DFD78F7CCF86}"/>
              </a:ext>
            </a:extLst>
          </p:cNvPr>
          <p:cNvPicPr>
            <a:picLocks noChangeAspect="1"/>
          </p:cNvPicPr>
          <p:nvPr/>
        </p:nvPicPr>
        <p:blipFill>
          <a:blip r:embed="rId3"/>
          <a:stretch>
            <a:fillRect/>
          </a:stretch>
        </p:blipFill>
        <p:spPr>
          <a:xfrm>
            <a:off x="188421" y="1384070"/>
            <a:ext cx="2612159" cy="4596933"/>
          </a:xfrm>
          <a:prstGeom prst="rect">
            <a:avLst/>
          </a:prstGeom>
        </p:spPr>
      </p:pic>
      <p:sp>
        <p:nvSpPr>
          <p:cNvPr id="6" name="Rectangle 5">
            <a:extLst>
              <a:ext uri="{FF2B5EF4-FFF2-40B4-BE49-F238E27FC236}">
                <a16:creationId xmlns:a16="http://schemas.microsoft.com/office/drawing/2014/main" id="{F92C07B6-8D71-D77A-E3E9-BA0680762D7E}"/>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29BEDDB0-C71D-A881-CEB0-CBCD1375B21B}"/>
              </a:ext>
            </a:extLst>
          </p:cNvPr>
          <p:cNvSpPr txBox="1"/>
          <p:nvPr/>
        </p:nvSpPr>
        <p:spPr>
          <a:xfrm>
            <a:off x="128846" y="380152"/>
            <a:ext cx="8537171" cy="461665"/>
          </a:xfrm>
          <a:prstGeom prst="rect">
            <a:avLst/>
          </a:prstGeom>
          <a:noFill/>
        </p:spPr>
        <p:txBody>
          <a:bodyPr wrap="square" rtlCol="0">
            <a:spAutoFit/>
          </a:bodyPr>
          <a:lstStyle/>
          <a:p>
            <a:r>
              <a:rPr lang="en-GB" sz="2400" dirty="0">
                <a:solidFill>
                  <a:schemeClr val="bg1"/>
                </a:solidFill>
                <a:latin typeface="Dottee Extended" panose="00000505000000000000" pitchFamily="50" charset="0"/>
              </a:rPr>
              <a:t>ADHOC SEARCHES</a:t>
            </a:r>
          </a:p>
        </p:txBody>
      </p:sp>
      <p:sp>
        <p:nvSpPr>
          <p:cNvPr id="2" name="Rectangle 1">
            <a:extLst>
              <a:ext uri="{FF2B5EF4-FFF2-40B4-BE49-F238E27FC236}">
                <a16:creationId xmlns:a16="http://schemas.microsoft.com/office/drawing/2014/main" id="{B0F1E205-1076-0C7D-974C-23427B3723C6}"/>
              </a:ext>
            </a:extLst>
          </p:cNvPr>
          <p:cNvSpPr/>
          <p:nvPr/>
        </p:nvSpPr>
        <p:spPr>
          <a:xfrm>
            <a:off x="4953000" y="1993267"/>
            <a:ext cx="2370513" cy="2843909"/>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Straight Connector 3">
            <a:extLst>
              <a:ext uri="{FF2B5EF4-FFF2-40B4-BE49-F238E27FC236}">
                <a16:creationId xmlns:a16="http://schemas.microsoft.com/office/drawing/2014/main" id="{9248BCC3-CA25-AA87-8E55-EAC420861A5D}"/>
              </a:ext>
            </a:extLst>
          </p:cNvPr>
          <p:cNvCxnSpPr>
            <a:cxnSpLocks/>
            <a:stCxn id="2" idx="3"/>
            <a:endCxn id="8" idx="1"/>
          </p:cNvCxnSpPr>
          <p:nvPr/>
        </p:nvCxnSpPr>
        <p:spPr>
          <a:xfrm>
            <a:off x="7323513" y="3415222"/>
            <a:ext cx="275984" cy="263155"/>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151DAE5-8886-60A6-7950-FFD1F0AED27E}"/>
              </a:ext>
            </a:extLst>
          </p:cNvPr>
          <p:cNvSpPr txBox="1"/>
          <p:nvPr/>
        </p:nvSpPr>
        <p:spPr>
          <a:xfrm>
            <a:off x="7599497" y="1693218"/>
            <a:ext cx="1800000" cy="3970318"/>
          </a:xfrm>
          <a:prstGeom prst="rect">
            <a:avLst/>
          </a:prstGeom>
          <a:solidFill>
            <a:srgbClr val="D7FFF3"/>
          </a:solidFill>
        </p:spPr>
        <p:txBody>
          <a:bodyPr wrap="square" rtlCol="0">
            <a:spAutoFit/>
          </a:bodyPr>
          <a:lstStyle/>
          <a:p>
            <a:r>
              <a:rPr lang="en-GB" dirty="0">
                <a:latin typeface="Non-Dottee Light" panose="00000400000000000000" pitchFamily="50" charset="0"/>
              </a:rPr>
              <a:t>Enter your store code or name.</a:t>
            </a:r>
          </a:p>
          <a:p>
            <a:r>
              <a:rPr lang="en-GB" dirty="0">
                <a:latin typeface="Non-Dottee Light" panose="00000400000000000000" pitchFamily="50" charset="0"/>
              </a:rPr>
              <a:t>Scroll through the log or select ‘Colleague’ / ‘External Visitor’ to search. ‘Searched’ will be pre-selected, enter your UIN and sign to confirm a search has been completed</a:t>
            </a:r>
          </a:p>
        </p:txBody>
      </p:sp>
      <p:sp>
        <p:nvSpPr>
          <p:cNvPr id="10" name="TextBox 9">
            <a:extLst>
              <a:ext uri="{FF2B5EF4-FFF2-40B4-BE49-F238E27FC236}">
                <a16:creationId xmlns:a16="http://schemas.microsoft.com/office/drawing/2014/main" id="{A803B34F-8E06-B823-9916-33D69B4FE9EC}"/>
              </a:ext>
            </a:extLst>
          </p:cNvPr>
          <p:cNvSpPr txBox="1"/>
          <p:nvPr/>
        </p:nvSpPr>
        <p:spPr>
          <a:xfrm>
            <a:off x="2935938" y="3165824"/>
            <a:ext cx="1800000" cy="2292935"/>
          </a:xfrm>
          <a:prstGeom prst="rect">
            <a:avLst/>
          </a:prstGeom>
          <a:solidFill>
            <a:srgbClr val="D7FFF3"/>
          </a:solidFill>
        </p:spPr>
        <p:txBody>
          <a:bodyPr wrap="square" rtlCol="0">
            <a:spAutoFit/>
          </a:bodyPr>
          <a:lstStyle/>
          <a:p>
            <a:r>
              <a:rPr lang="en-GB" dirty="0">
                <a:latin typeface="Non-Dottee Light" panose="00000400000000000000" pitchFamily="50" charset="0"/>
              </a:rPr>
              <a:t>If an </a:t>
            </a:r>
            <a:r>
              <a:rPr lang="en-GB" dirty="0" err="1">
                <a:latin typeface="Non-Dottee Light" panose="00000400000000000000" pitchFamily="50" charset="0"/>
              </a:rPr>
              <a:t>adhoc</a:t>
            </a:r>
            <a:r>
              <a:rPr lang="en-GB" dirty="0">
                <a:latin typeface="Non-Dottee Light" panose="00000400000000000000" pitchFamily="50" charset="0"/>
              </a:rPr>
              <a:t> search is needed, open the app, select the down arrow to open the admin menu and select </a:t>
            </a:r>
          </a:p>
          <a:p>
            <a:r>
              <a:rPr lang="en-GB" sz="1700" dirty="0">
                <a:latin typeface="Non-Dottee Light" panose="00000400000000000000" pitchFamily="50" charset="0"/>
              </a:rPr>
              <a:t>‘ADHOC SEARCH’</a:t>
            </a:r>
          </a:p>
        </p:txBody>
      </p:sp>
      <p:cxnSp>
        <p:nvCxnSpPr>
          <p:cNvPr id="11" name="Straight Connector 10">
            <a:extLst>
              <a:ext uri="{FF2B5EF4-FFF2-40B4-BE49-F238E27FC236}">
                <a16:creationId xmlns:a16="http://schemas.microsoft.com/office/drawing/2014/main" id="{091102DC-431B-0118-B81C-B7157FC5B4A7}"/>
              </a:ext>
            </a:extLst>
          </p:cNvPr>
          <p:cNvCxnSpPr>
            <a:cxnSpLocks/>
            <a:stCxn id="16" idx="3"/>
            <a:endCxn id="10" idx="1"/>
          </p:cNvCxnSpPr>
          <p:nvPr/>
        </p:nvCxnSpPr>
        <p:spPr>
          <a:xfrm flipV="1">
            <a:off x="2405782" y="4312292"/>
            <a:ext cx="530156" cy="355323"/>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DA33EB2-1643-6BA0-D052-4CCF1474B2B3}"/>
              </a:ext>
            </a:extLst>
          </p:cNvPr>
          <p:cNvSpPr/>
          <p:nvPr/>
        </p:nvSpPr>
        <p:spPr>
          <a:xfrm>
            <a:off x="583218" y="4407408"/>
            <a:ext cx="1822564" cy="520413"/>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67212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2C6FF1-CDB8-8B15-5B02-957E22848ED8}"/>
              </a:ext>
            </a:extLst>
          </p:cNvPr>
          <p:cNvSpPr txBox="1"/>
          <p:nvPr/>
        </p:nvSpPr>
        <p:spPr>
          <a:xfrm>
            <a:off x="490451" y="2936557"/>
            <a:ext cx="8528858" cy="67710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8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THE TABLET APP</a:t>
            </a:r>
          </a:p>
        </p:txBody>
      </p:sp>
    </p:spTree>
    <p:extLst>
      <p:ext uri="{BB962C8B-B14F-4D97-AF65-F5344CB8AC3E}">
        <p14:creationId xmlns:p14="http://schemas.microsoft.com/office/powerpoint/2010/main" val="1071391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9650DD-1901-4C40-5E5D-8D4991698244}"/>
              </a:ext>
            </a:extLst>
          </p:cNvPr>
          <p:cNvPicPr>
            <a:picLocks noChangeAspect="1"/>
          </p:cNvPicPr>
          <p:nvPr/>
        </p:nvPicPr>
        <p:blipFill>
          <a:blip r:embed="rId2"/>
          <a:stretch>
            <a:fillRect/>
          </a:stretch>
        </p:blipFill>
        <p:spPr>
          <a:xfrm>
            <a:off x="382386" y="1570084"/>
            <a:ext cx="6647714" cy="3755393"/>
          </a:xfrm>
          <a:prstGeom prst="rect">
            <a:avLst/>
          </a:prstGeom>
        </p:spPr>
      </p:pic>
      <p:sp>
        <p:nvSpPr>
          <p:cNvPr id="6" name="Rectangle 5">
            <a:extLst>
              <a:ext uri="{FF2B5EF4-FFF2-40B4-BE49-F238E27FC236}">
                <a16:creationId xmlns:a16="http://schemas.microsoft.com/office/drawing/2014/main" id="{23060288-946C-E5A4-B2DC-728873C84097}"/>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578D3AB-43C2-AB49-A0C7-E45669467899}"/>
              </a:ext>
            </a:extLst>
          </p:cNvPr>
          <p:cNvSpPr txBox="1"/>
          <p:nvPr/>
        </p:nvSpPr>
        <p:spPr>
          <a:xfrm>
            <a:off x="128846" y="380152"/>
            <a:ext cx="847482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LOGGING IN (VISITORS &amp; ADMIN)</a:t>
            </a:r>
          </a:p>
        </p:txBody>
      </p:sp>
      <p:sp>
        <p:nvSpPr>
          <p:cNvPr id="2" name="Rectangle 1">
            <a:extLst>
              <a:ext uri="{FF2B5EF4-FFF2-40B4-BE49-F238E27FC236}">
                <a16:creationId xmlns:a16="http://schemas.microsoft.com/office/drawing/2014/main" id="{8CF418D0-6A0A-617D-D852-B6B7512BB06D}"/>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48670459-F3F1-40AC-AC79-C21C7C0922B1}"/>
              </a:ext>
            </a:extLst>
          </p:cNvPr>
          <p:cNvSpPr txBox="1"/>
          <p:nvPr/>
        </p:nvSpPr>
        <p:spPr>
          <a:xfrm>
            <a:off x="128846" y="5497950"/>
            <a:ext cx="968017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Once you’ve scanned the QR code or searched ‘Staff and Visitor Log Tablet’ in Powerapps, select your store  to check your Visitor Log and daily reconciliation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The date will default to today’s date. You can check previous days completion by using the navigation icons or selecting a different date at the top</a:t>
            </a:r>
          </a:p>
        </p:txBody>
      </p:sp>
      <p:sp>
        <p:nvSpPr>
          <p:cNvPr id="9" name="TextBox 8">
            <a:extLst>
              <a:ext uri="{FF2B5EF4-FFF2-40B4-BE49-F238E27FC236}">
                <a16:creationId xmlns:a16="http://schemas.microsoft.com/office/drawing/2014/main" id="{B96B7822-64D7-B638-0FA9-73616AC7361D}"/>
              </a:ext>
            </a:extLst>
          </p:cNvPr>
          <p:cNvSpPr txBox="1"/>
          <p:nvPr/>
        </p:nvSpPr>
        <p:spPr>
          <a:xfrm>
            <a:off x="7165572" y="1958233"/>
            <a:ext cx="2643446" cy="369332"/>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Enter your store code</a:t>
            </a:r>
          </a:p>
        </p:txBody>
      </p:sp>
      <p:sp>
        <p:nvSpPr>
          <p:cNvPr id="10" name="Rectangle 9">
            <a:extLst>
              <a:ext uri="{FF2B5EF4-FFF2-40B4-BE49-F238E27FC236}">
                <a16:creationId xmlns:a16="http://schemas.microsoft.com/office/drawing/2014/main" id="{E8762B6C-5215-27DB-08FD-5EF5B9DE37BF}"/>
              </a:ext>
            </a:extLst>
          </p:cNvPr>
          <p:cNvSpPr/>
          <p:nvPr/>
        </p:nvSpPr>
        <p:spPr>
          <a:xfrm>
            <a:off x="517858" y="1903616"/>
            <a:ext cx="1953492" cy="423949"/>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0C744995-AB0F-2251-99DD-DEFDB8C4A1B5}"/>
              </a:ext>
            </a:extLst>
          </p:cNvPr>
          <p:cNvCxnSpPr>
            <a:cxnSpLocks/>
            <a:stCxn id="10" idx="3"/>
            <a:endCxn id="9" idx="1"/>
          </p:cNvCxnSpPr>
          <p:nvPr/>
        </p:nvCxnSpPr>
        <p:spPr>
          <a:xfrm>
            <a:off x="2471350" y="2115591"/>
            <a:ext cx="4694222" cy="27308"/>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2430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AC056FD-60DE-E4F6-AEE2-68132B91F199}"/>
              </a:ext>
            </a:extLst>
          </p:cNvPr>
          <p:cNvPicPr>
            <a:picLocks noChangeAspect="1"/>
          </p:cNvPicPr>
          <p:nvPr/>
        </p:nvPicPr>
        <p:blipFill>
          <a:blip r:embed="rId2"/>
          <a:stretch>
            <a:fillRect/>
          </a:stretch>
        </p:blipFill>
        <p:spPr>
          <a:xfrm>
            <a:off x="389006" y="1602122"/>
            <a:ext cx="6641090" cy="3735067"/>
          </a:xfrm>
          <a:prstGeom prst="rect">
            <a:avLst/>
          </a:prstGeom>
        </p:spPr>
      </p:pic>
      <p:sp>
        <p:nvSpPr>
          <p:cNvPr id="4" name="Rectangle 3">
            <a:extLst>
              <a:ext uri="{FF2B5EF4-FFF2-40B4-BE49-F238E27FC236}">
                <a16:creationId xmlns:a16="http://schemas.microsoft.com/office/drawing/2014/main" id="{EA713DA1-0D80-3E1E-2250-11297050FD54}"/>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0C24E506-41B7-0B93-553B-4493502F7E3B}"/>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VISITOR SIGN IN</a:t>
            </a:r>
          </a:p>
        </p:txBody>
      </p:sp>
      <p:sp>
        <p:nvSpPr>
          <p:cNvPr id="2" name="Rectangle 1">
            <a:extLst>
              <a:ext uri="{FF2B5EF4-FFF2-40B4-BE49-F238E27FC236}">
                <a16:creationId xmlns:a16="http://schemas.microsoft.com/office/drawing/2014/main" id="{E0FE04F4-BDEF-2F60-55A9-20F368B9ECDB}"/>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7CA610E-636F-9CF3-A52A-D77035F73DFC}"/>
              </a:ext>
            </a:extLst>
          </p:cNvPr>
          <p:cNvSpPr txBox="1"/>
          <p:nvPr/>
        </p:nvSpPr>
        <p:spPr>
          <a:xfrm>
            <a:off x="128846" y="5497950"/>
            <a:ext cx="968017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Internal and External visitors who don’t have access to Powerapps will need to use the Staff and Visitor Log Tablet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If a visitor comes into store, follow the relevant checks detailed in the ‘Sign In and Search’ policy then scan the QR code or search ‘Staff and Visitor Log’ in Powerapps to sign them in</a:t>
            </a:r>
          </a:p>
        </p:txBody>
      </p:sp>
      <p:sp>
        <p:nvSpPr>
          <p:cNvPr id="7" name="TextBox 6">
            <a:extLst>
              <a:ext uri="{FF2B5EF4-FFF2-40B4-BE49-F238E27FC236}">
                <a16:creationId xmlns:a16="http://schemas.microsoft.com/office/drawing/2014/main" id="{8BCDB914-6C53-3576-468A-D1C456FE7C65}"/>
              </a:ext>
            </a:extLst>
          </p:cNvPr>
          <p:cNvSpPr txBox="1"/>
          <p:nvPr/>
        </p:nvSpPr>
        <p:spPr>
          <a:xfrm>
            <a:off x="7165572" y="1949959"/>
            <a:ext cx="2643446" cy="369332"/>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Select ‘New Sign In’</a:t>
            </a:r>
          </a:p>
        </p:txBody>
      </p:sp>
      <p:sp>
        <p:nvSpPr>
          <p:cNvPr id="8" name="Rectangle 7">
            <a:extLst>
              <a:ext uri="{FF2B5EF4-FFF2-40B4-BE49-F238E27FC236}">
                <a16:creationId xmlns:a16="http://schemas.microsoft.com/office/drawing/2014/main" id="{58848DF9-EB13-75FE-8C4E-D72C39F44F3C}"/>
              </a:ext>
            </a:extLst>
          </p:cNvPr>
          <p:cNvSpPr/>
          <p:nvPr/>
        </p:nvSpPr>
        <p:spPr>
          <a:xfrm>
            <a:off x="4505498" y="1936285"/>
            <a:ext cx="1221971" cy="423949"/>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9013433E-4A3B-A972-F2DE-1E47C52183E8}"/>
              </a:ext>
            </a:extLst>
          </p:cNvPr>
          <p:cNvCxnSpPr>
            <a:cxnSpLocks/>
            <a:stCxn id="8" idx="3"/>
            <a:endCxn id="7" idx="1"/>
          </p:cNvCxnSpPr>
          <p:nvPr/>
        </p:nvCxnSpPr>
        <p:spPr>
          <a:xfrm flipV="1">
            <a:off x="5727469" y="2134625"/>
            <a:ext cx="1438103" cy="13635"/>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A2556FA0-10A6-6367-154D-35111BA870FA}"/>
              </a:ext>
            </a:extLst>
          </p:cNvPr>
          <p:cNvSpPr/>
          <p:nvPr/>
        </p:nvSpPr>
        <p:spPr>
          <a:xfrm>
            <a:off x="2796202" y="5023953"/>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3755678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8807CFA-C1B3-AB56-EEE2-C08549EBFEA3}"/>
              </a:ext>
            </a:extLst>
          </p:cNvPr>
          <p:cNvPicPr>
            <a:picLocks noChangeAspect="1"/>
          </p:cNvPicPr>
          <p:nvPr/>
        </p:nvPicPr>
        <p:blipFill>
          <a:blip r:embed="rId2"/>
          <a:stretch>
            <a:fillRect/>
          </a:stretch>
        </p:blipFill>
        <p:spPr>
          <a:xfrm>
            <a:off x="382384" y="1557711"/>
            <a:ext cx="6652761" cy="3735344"/>
          </a:xfrm>
          <a:prstGeom prst="rect">
            <a:avLst/>
          </a:prstGeom>
        </p:spPr>
      </p:pic>
      <p:sp>
        <p:nvSpPr>
          <p:cNvPr id="5" name="Rectangle 4">
            <a:extLst>
              <a:ext uri="{FF2B5EF4-FFF2-40B4-BE49-F238E27FC236}">
                <a16:creationId xmlns:a16="http://schemas.microsoft.com/office/drawing/2014/main" id="{19F16F14-31C5-BB87-F766-6130FF30DD39}"/>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6DC214A-FD52-041D-1771-719422DED987}"/>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INTERNAL VISITOR SIGN IN</a:t>
            </a:r>
          </a:p>
        </p:txBody>
      </p:sp>
      <p:sp>
        <p:nvSpPr>
          <p:cNvPr id="2" name="Rectangle 1">
            <a:extLst>
              <a:ext uri="{FF2B5EF4-FFF2-40B4-BE49-F238E27FC236}">
                <a16:creationId xmlns:a16="http://schemas.microsoft.com/office/drawing/2014/main" id="{89DBB5E1-4BA4-CD05-2EB9-86CFEEA5041E}"/>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0A8A16A-D946-6758-DCF0-31A14C27D982}"/>
              </a:ext>
            </a:extLst>
          </p:cNvPr>
          <p:cNvSpPr txBox="1"/>
          <p:nvPr/>
        </p:nvSpPr>
        <p:spPr>
          <a:xfrm>
            <a:off x="128846" y="5497950"/>
            <a:ext cx="968017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Make sure that either ‘Now’ or an earlier time is selected when signing a visitor in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Failing to do this will cause the incorrect time to be recorded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All internal visitors should have pre-booked appointments in Greet Me, if not, follow the guidelines in the ‘Sign In and Search policy</a:t>
            </a:r>
          </a:p>
        </p:txBody>
      </p:sp>
      <p:sp>
        <p:nvSpPr>
          <p:cNvPr id="7" name="TextBox 6">
            <a:extLst>
              <a:ext uri="{FF2B5EF4-FFF2-40B4-BE49-F238E27FC236}">
                <a16:creationId xmlns:a16="http://schemas.microsoft.com/office/drawing/2014/main" id="{9843A48E-9AF4-174D-9FE8-7D215CA63F96}"/>
              </a:ext>
            </a:extLst>
          </p:cNvPr>
          <p:cNvSpPr txBox="1"/>
          <p:nvPr/>
        </p:nvSpPr>
        <p:spPr>
          <a:xfrm>
            <a:off x="7138165" y="2082923"/>
            <a:ext cx="2643446" cy="369332"/>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Select ‘Internal Visitor’</a:t>
            </a:r>
          </a:p>
        </p:txBody>
      </p:sp>
      <p:sp>
        <p:nvSpPr>
          <p:cNvPr id="8" name="Rectangle 7">
            <a:extLst>
              <a:ext uri="{FF2B5EF4-FFF2-40B4-BE49-F238E27FC236}">
                <a16:creationId xmlns:a16="http://schemas.microsoft.com/office/drawing/2014/main" id="{0C130626-6699-FC61-37D0-B3CC74E0D023}"/>
              </a:ext>
            </a:extLst>
          </p:cNvPr>
          <p:cNvSpPr/>
          <p:nvPr/>
        </p:nvSpPr>
        <p:spPr>
          <a:xfrm>
            <a:off x="1396537" y="2157153"/>
            <a:ext cx="2277687" cy="211975"/>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7EF5E199-0988-2007-D57E-8C70102BA978}"/>
              </a:ext>
            </a:extLst>
          </p:cNvPr>
          <p:cNvCxnSpPr>
            <a:cxnSpLocks/>
            <a:stCxn id="8" idx="3"/>
            <a:endCxn id="7" idx="1"/>
          </p:cNvCxnSpPr>
          <p:nvPr/>
        </p:nvCxnSpPr>
        <p:spPr>
          <a:xfrm>
            <a:off x="3674224" y="2263141"/>
            <a:ext cx="3463941" cy="4448"/>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A30E57B-2225-8762-61F9-BD3B79B4E6B9}"/>
              </a:ext>
            </a:extLst>
          </p:cNvPr>
          <p:cNvSpPr txBox="1"/>
          <p:nvPr/>
        </p:nvSpPr>
        <p:spPr>
          <a:xfrm>
            <a:off x="7138165" y="2500636"/>
            <a:ext cx="2643446" cy="923330"/>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If signing in after arriving, uncheck ‘Now’  and select the time of entry</a:t>
            </a:r>
          </a:p>
        </p:txBody>
      </p:sp>
      <p:sp>
        <p:nvSpPr>
          <p:cNvPr id="14" name="Rectangle 13">
            <a:extLst>
              <a:ext uri="{FF2B5EF4-FFF2-40B4-BE49-F238E27FC236}">
                <a16:creationId xmlns:a16="http://schemas.microsoft.com/office/drawing/2014/main" id="{4A125497-3EC9-4EB9-6DF1-7E74D4D6162F}"/>
              </a:ext>
            </a:extLst>
          </p:cNvPr>
          <p:cNvSpPr/>
          <p:nvPr/>
        </p:nvSpPr>
        <p:spPr>
          <a:xfrm>
            <a:off x="3067396" y="2485495"/>
            <a:ext cx="1404852" cy="222108"/>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4">
            <a:extLst>
              <a:ext uri="{FF2B5EF4-FFF2-40B4-BE49-F238E27FC236}">
                <a16:creationId xmlns:a16="http://schemas.microsoft.com/office/drawing/2014/main" id="{DB232E81-7930-A04B-B326-B07489564952}"/>
              </a:ext>
            </a:extLst>
          </p:cNvPr>
          <p:cNvCxnSpPr>
            <a:cxnSpLocks/>
            <a:stCxn id="14" idx="3"/>
            <a:endCxn id="13" idx="1"/>
          </p:cNvCxnSpPr>
          <p:nvPr/>
        </p:nvCxnSpPr>
        <p:spPr>
          <a:xfrm>
            <a:off x="4472248" y="2596549"/>
            <a:ext cx="2665917" cy="365752"/>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618ABD0-A9A8-63FC-FA3A-A6972F446ED5}"/>
              </a:ext>
            </a:extLst>
          </p:cNvPr>
          <p:cNvSpPr txBox="1"/>
          <p:nvPr/>
        </p:nvSpPr>
        <p:spPr>
          <a:xfrm>
            <a:off x="7138165" y="3476950"/>
            <a:ext cx="2643446" cy="646331"/>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Type in the visitors UIN or name and select</a:t>
            </a:r>
          </a:p>
        </p:txBody>
      </p:sp>
      <p:sp>
        <p:nvSpPr>
          <p:cNvPr id="19" name="Rectangle 18">
            <a:extLst>
              <a:ext uri="{FF2B5EF4-FFF2-40B4-BE49-F238E27FC236}">
                <a16:creationId xmlns:a16="http://schemas.microsoft.com/office/drawing/2014/main" id="{4F813864-61B0-414B-4474-0109FFA75295}"/>
              </a:ext>
            </a:extLst>
          </p:cNvPr>
          <p:cNvSpPr/>
          <p:nvPr/>
        </p:nvSpPr>
        <p:spPr>
          <a:xfrm>
            <a:off x="2427316" y="2774991"/>
            <a:ext cx="3167149" cy="635307"/>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2E0909F2-4EFB-1682-11A4-4CF9969DB521}"/>
              </a:ext>
            </a:extLst>
          </p:cNvPr>
          <p:cNvCxnSpPr>
            <a:cxnSpLocks/>
            <a:stCxn id="19" idx="3"/>
            <a:endCxn id="18" idx="1"/>
          </p:cNvCxnSpPr>
          <p:nvPr/>
        </p:nvCxnSpPr>
        <p:spPr>
          <a:xfrm>
            <a:off x="5594465" y="3092645"/>
            <a:ext cx="1543700" cy="707471"/>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B78EEF29-5CD2-9050-F206-A7B79594A3B5}"/>
              </a:ext>
            </a:extLst>
          </p:cNvPr>
          <p:cNvSpPr/>
          <p:nvPr/>
        </p:nvSpPr>
        <p:spPr>
          <a:xfrm>
            <a:off x="2772348" y="4980907"/>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3108486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DCC2984-3E9D-76C3-2B0D-BC6BE9CD5BA5}"/>
              </a:ext>
            </a:extLst>
          </p:cNvPr>
          <p:cNvPicPr>
            <a:picLocks noChangeAspect="1"/>
          </p:cNvPicPr>
          <p:nvPr/>
        </p:nvPicPr>
        <p:blipFill>
          <a:blip r:embed="rId2"/>
          <a:stretch>
            <a:fillRect/>
          </a:stretch>
        </p:blipFill>
        <p:spPr>
          <a:xfrm>
            <a:off x="382384" y="1560447"/>
            <a:ext cx="6656641" cy="3684915"/>
          </a:xfrm>
          <a:prstGeom prst="rect">
            <a:avLst/>
          </a:prstGeom>
        </p:spPr>
      </p:pic>
      <p:sp>
        <p:nvSpPr>
          <p:cNvPr id="5" name="Rectangle 4">
            <a:extLst>
              <a:ext uri="{FF2B5EF4-FFF2-40B4-BE49-F238E27FC236}">
                <a16:creationId xmlns:a16="http://schemas.microsoft.com/office/drawing/2014/main" id="{946E700F-9AEE-8A3F-945C-7C72B8C9ECC8}"/>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6BC1305-3632-533B-5D55-707B6894002F}"/>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INTERNAL VISITOR SIGN IN</a:t>
            </a:r>
          </a:p>
        </p:txBody>
      </p:sp>
      <p:sp>
        <p:nvSpPr>
          <p:cNvPr id="2" name="TextBox 1">
            <a:extLst>
              <a:ext uri="{FF2B5EF4-FFF2-40B4-BE49-F238E27FC236}">
                <a16:creationId xmlns:a16="http://schemas.microsoft.com/office/drawing/2014/main" id="{4772BAD7-0773-AD00-6CE7-D5BF4F9FABB2}"/>
              </a:ext>
            </a:extLst>
          </p:cNvPr>
          <p:cNvSpPr txBox="1"/>
          <p:nvPr/>
        </p:nvSpPr>
        <p:spPr>
          <a:xfrm>
            <a:off x="7165572" y="2573012"/>
            <a:ext cx="2643446" cy="2585323"/>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Record a contact number, the reason for visit in the notes, complete a H&amp;S induction (if needed), ask your visitor to sign in the box and select ‘Submit’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(If they make a mistake don’t worry, just hit the erase icon)</a:t>
            </a:r>
          </a:p>
        </p:txBody>
      </p:sp>
      <p:sp>
        <p:nvSpPr>
          <p:cNvPr id="4" name="Rectangle 3">
            <a:extLst>
              <a:ext uri="{FF2B5EF4-FFF2-40B4-BE49-F238E27FC236}">
                <a16:creationId xmlns:a16="http://schemas.microsoft.com/office/drawing/2014/main" id="{7BF5BF88-BAFD-0A92-40C2-BE974BE767AB}"/>
              </a:ext>
            </a:extLst>
          </p:cNvPr>
          <p:cNvSpPr/>
          <p:nvPr/>
        </p:nvSpPr>
        <p:spPr>
          <a:xfrm>
            <a:off x="2410690" y="2947118"/>
            <a:ext cx="3183775" cy="1915827"/>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042694A4-8A62-107B-AEFF-3D65EEBEFBC5}"/>
              </a:ext>
            </a:extLst>
          </p:cNvPr>
          <p:cNvCxnSpPr>
            <a:cxnSpLocks/>
            <a:stCxn id="4" idx="3"/>
            <a:endCxn id="2" idx="1"/>
          </p:cNvCxnSpPr>
          <p:nvPr/>
        </p:nvCxnSpPr>
        <p:spPr>
          <a:xfrm flipV="1">
            <a:off x="5594465" y="3865674"/>
            <a:ext cx="1571107" cy="39358"/>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7141F71-0044-4F79-5BB1-C34CDE71688C}"/>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8822FC47-6FC6-C539-8CBF-68EB179393F8}"/>
              </a:ext>
            </a:extLst>
          </p:cNvPr>
          <p:cNvSpPr txBox="1"/>
          <p:nvPr/>
        </p:nvSpPr>
        <p:spPr>
          <a:xfrm>
            <a:off x="128846" y="5497950"/>
            <a:ext cx="968017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New visitors must have a Health and Safety induction completed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This can be found on Albert under ‘Sign In and Search’  policy or by following this link: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panose="00000500000000000000" pitchFamily="50" charset="0"/>
                <a:ea typeface="+mn-ea"/>
                <a:cs typeface="+mn-cs"/>
                <a:hlinkClick r:id="rId3"/>
              </a:rPr>
              <a:t>Health_and_Safety_Site_Induction_Sheet.pdf (e-gain.s3.amazonaws.com)</a:t>
            </a:r>
            <a:endParaRPr kumimoji="0" lang="en-GB" sz="1800" b="0" i="0" u="none" strike="noStrike" kern="1200" cap="none" spc="0" normalizeH="0" baseline="0" noProof="0" dirty="0">
              <a:ln>
                <a:noFill/>
              </a:ln>
              <a:solidFill>
                <a:prstClr val="white"/>
              </a:solidFill>
              <a:effectLst/>
              <a:uLnTx/>
              <a:uFillTx/>
              <a:latin typeface="Non-Dottee" panose="00000500000000000000" pitchFamily="50" charset="0"/>
              <a:ea typeface="+mn-ea"/>
              <a:cs typeface="+mn-cs"/>
            </a:endParaRPr>
          </a:p>
        </p:txBody>
      </p:sp>
      <p:sp>
        <p:nvSpPr>
          <p:cNvPr id="3" name="Rectangle: Rounded Corners 2">
            <a:extLst>
              <a:ext uri="{FF2B5EF4-FFF2-40B4-BE49-F238E27FC236}">
                <a16:creationId xmlns:a16="http://schemas.microsoft.com/office/drawing/2014/main" id="{155BEB7F-33A5-2293-7ECC-91C020E81E7C}"/>
              </a:ext>
            </a:extLst>
          </p:cNvPr>
          <p:cNvSpPr/>
          <p:nvPr/>
        </p:nvSpPr>
        <p:spPr>
          <a:xfrm>
            <a:off x="2832976" y="4937786"/>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3734132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6A4E56-134A-8C5D-8E44-EB0448BB9915}"/>
              </a:ext>
            </a:extLst>
          </p:cNvPr>
          <p:cNvPicPr>
            <a:picLocks noChangeAspect="1"/>
          </p:cNvPicPr>
          <p:nvPr/>
        </p:nvPicPr>
        <p:blipFill>
          <a:blip r:embed="rId2"/>
          <a:stretch>
            <a:fillRect/>
          </a:stretch>
        </p:blipFill>
        <p:spPr>
          <a:xfrm>
            <a:off x="382387" y="1554453"/>
            <a:ext cx="6652618" cy="3755227"/>
          </a:xfrm>
          <a:prstGeom prst="rect">
            <a:avLst/>
          </a:prstGeom>
        </p:spPr>
      </p:pic>
      <p:sp>
        <p:nvSpPr>
          <p:cNvPr id="4" name="Rectangle 3">
            <a:extLst>
              <a:ext uri="{FF2B5EF4-FFF2-40B4-BE49-F238E27FC236}">
                <a16:creationId xmlns:a16="http://schemas.microsoft.com/office/drawing/2014/main" id="{730B41B6-8479-CD97-DB2F-F7CD706E7218}"/>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7767414F-0DEF-954A-1A3F-D0542C57C428}"/>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EXTERNAL VISITOR SIGN IN</a:t>
            </a:r>
          </a:p>
        </p:txBody>
      </p:sp>
      <p:sp>
        <p:nvSpPr>
          <p:cNvPr id="2" name="TextBox 1">
            <a:extLst>
              <a:ext uri="{FF2B5EF4-FFF2-40B4-BE49-F238E27FC236}">
                <a16:creationId xmlns:a16="http://schemas.microsoft.com/office/drawing/2014/main" id="{9FC7D1BD-DCDF-8636-81F2-B60B2DE63A1C}"/>
              </a:ext>
            </a:extLst>
          </p:cNvPr>
          <p:cNvSpPr txBox="1"/>
          <p:nvPr/>
        </p:nvSpPr>
        <p:spPr>
          <a:xfrm>
            <a:off x="7138165" y="2519643"/>
            <a:ext cx="2643446" cy="2585323"/>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Record your visitors name, a contact number, the company name in the notes, complete a H&amp;S induction and ask your visitor to sign in the box</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(If they make a mistake don’t worry, just hit the erase icon)</a:t>
            </a:r>
          </a:p>
        </p:txBody>
      </p:sp>
      <p:sp>
        <p:nvSpPr>
          <p:cNvPr id="3" name="Rectangle 2">
            <a:extLst>
              <a:ext uri="{FF2B5EF4-FFF2-40B4-BE49-F238E27FC236}">
                <a16:creationId xmlns:a16="http://schemas.microsoft.com/office/drawing/2014/main" id="{D22B6AAB-8570-2236-41C1-9673F46C3B60}"/>
              </a:ext>
            </a:extLst>
          </p:cNvPr>
          <p:cNvSpPr/>
          <p:nvPr/>
        </p:nvSpPr>
        <p:spPr>
          <a:xfrm>
            <a:off x="2410690" y="2460567"/>
            <a:ext cx="3183775" cy="2410691"/>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22B97554-AED7-84BF-1400-C33AFA9258F5}"/>
              </a:ext>
            </a:extLst>
          </p:cNvPr>
          <p:cNvCxnSpPr>
            <a:cxnSpLocks/>
            <a:stCxn id="3" idx="3"/>
            <a:endCxn id="2" idx="1"/>
          </p:cNvCxnSpPr>
          <p:nvPr/>
        </p:nvCxnSpPr>
        <p:spPr>
          <a:xfrm>
            <a:off x="5594465" y="3665913"/>
            <a:ext cx="1543700" cy="146392"/>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8E9F521-AEF1-7026-BDCC-2DE9F70F20E1}"/>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471AAC0-9714-C5F4-70B4-CB98B32938C9}"/>
              </a:ext>
            </a:extLst>
          </p:cNvPr>
          <p:cNvSpPr txBox="1"/>
          <p:nvPr/>
        </p:nvSpPr>
        <p:spPr>
          <a:xfrm>
            <a:off x="128846" y="5497950"/>
            <a:ext cx="968017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All external visitors must have a health and safety induction completed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Make sure that either ‘Now’ or an earlier time is selected when signing an external visitor in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Failing to do this will cause the incorrect time to be recorded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Please make sure that the company name is recorded in the notes</a:t>
            </a:r>
          </a:p>
        </p:txBody>
      </p:sp>
      <p:sp>
        <p:nvSpPr>
          <p:cNvPr id="13" name="TextBox 12">
            <a:extLst>
              <a:ext uri="{FF2B5EF4-FFF2-40B4-BE49-F238E27FC236}">
                <a16:creationId xmlns:a16="http://schemas.microsoft.com/office/drawing/2014/main" id="{6BF7055C-A226-4FEE-137B-42619512F2C7}"/>
              </a:ext>
            </a:extLst>
          </p:cNvPr>
          <p:cNvSpPr txBox="1"/>
          <p:nvPr/>
        </p:nvSpPr>
        <p:spPr>
          <a:xfrm>
            <a:off x="7138165" y="2082923"/>
            <a:ext cx="2643446" cy="369332"/>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Select ‘External Visitor’</a:t>
            </a:r>
          </a:p>
        </p:txBody>
      </p:sp>
      <p:sp>
        <p:nvSpPr>
          <p:cNvPr id="14" name="Rectangle 13">
            <a:extLst>
              <a:ext uri="{FF2B5EF4-FFF2-40B4-BE49-F238E27FC236}">
                <a16:creationId xmlns:a16="http://schemas.microsoft.com/office/drawing/2014/main" id="{B4D32D02-36BF-A3C5-9570-24CDBD618FC7}"/>
              </a:ext>
            </a:extLst>
          </p:cNvPr>
          <p:cNvSpPr/>
          <p:nvPr/>
        </p:nvSpPr>
        <p:spPr>
          <a:xfrm>
            <a:off x="1396537" y="2157153"/>
            <a:ext cx="2277687" cy="211975"/>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4">
            <a:extLst>
              <a:ext uri="{FF2B5EF4-FFF2-40B4-BE49-F238E27FC236}">
                <a16:creationId xmlns:a16="http://schemas.microsoft.com/office/drawing/2014/main" id="{0FB02BC5-F7F4-18DB-4345-3F66A76F0D23}"/>
              </a:ext>
            </a:extLst>
          </p:cNvPr>
          <p:cNvCxnSpPr>
            <a:cxnSpLocks/>
            <a:stCxn id="14" idx="3"/>
            <a:endCxn id="13" idx="1"/>
          </p:cNvCxnSpPr>
          <p:nvPr/>
        </p:nvCxnSpPr>
        <p:spPr>
          <a:xfrm>
            <a:off x="3674224" y="2263141"/>
            <a:ext cx="3463941" cy="4448"/>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6808AC54-5FC9-5885-31A2-BDBE20D014A1}"/>
              </a:ext>
            </a:extLst>
          </p:cNvPr>
          <p:cNvSpPr/>
          <p:nvPr/>
        </p:nvSpPr>
        <p:spPr>
          <a:xfrm>
            <a:off x="2832976" y="4962697"/>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3424508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E300F7-4285-1DFA-A720-10040DB3338A}"/>
              </a:ext>
            </a:extLst>
          </p:cNvPr>
          <p:cNvPicPr>
            <a:picLocks noChangeAspect="1"/>
          </p:cNvPicPr>
          <p:nvPr/>
        </p:nvPicPr>
        <p:blipFill>
          <a:blip r:embed="rId2"/>
          <a:stretch>
            <a:fillRect/>
          </a:stretch>
        </p:blipFill>
        <p:spPr>
          <a:xfrm>
            <a:off x="382387" y="1523039"/>
            <a:ext cx="6625239" cy="3772749"/>
          </a:xfrm>
          <a:prstGeom prst="rect">
            <a:avLst/>
          </a:prstGeom>
        </p:spPr>
      </p:pic>
      <p:sp>
        <p:nvSpPr>
          <p:cNvPr id="7" name="Rectangle 6">
            <a:extLst>
              <a:ext uri="{FF2B5EF4-FFF2-40B4-BE49-F238E27FC236}">
                <a16:creationId xmlns:a16="http://schemas.microsoft.com/office/drawing/2014/main" id="{B89AA96B-EB04-8920-E38E-22BC40780375}"/>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92B3A9-6595-97C6-9731-D7AF46FF5B0E}"/>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THE LOG</a:t>
            </a:r>
          </a:p>
        </p:txBody>
      </p:sp>
      <p:sp>
        <p:nvSpPr>
          <p:cNvPr id="4" name="TextBox 3">
            <a:extLst>
              <a:ext uri="{FF2B5EF4-FFF2-40B4-BE49-F238E27FC236}">
                <a16:creationId xmlns:a16="http://schemas.microsoft.com/office/drawing/2014/main" id="{F109915F-8052-311E-52A3-BC73807E377D}"/>
              </a:ext>
            </a:extLst>
          </p:cNvPr>
          <p:cNvSpPr txBox="1"/>
          <p:nvPr/>
        </p:nvSpPr>
        <p:spPr>
          <a:xfrm>
            <a:off x="7165572" y="4117608"/>
            <a:ext cx="2643446" cy="1200329"/>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Confirmation that the daily reconciliation has been completed will show on the previous day</a:t>
            </a:r>
          </a:p>
        </p:txBody>
      </p:sp>
      <p:sp>
        <p:nvSpPr>
          <p:cNvPr id="10" name="Rectangle 9">
            <a:extLst>
              <a:ext uri="{FF2B5EF4-FFF2-40B4-BE49-F238E27FC236}">
                <a16:creationId xmlns:a16="http://schemas.microsoft.com/office/drawing/2014/main" id="{F5818489-B582-0DFE-346C-A5551E258B0F}"/>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D8AB8D9-2E1D-8E86-E86D-4B8070532BE3}"/>
              </a:ext>
            </a:extLst>
          </p:cNvPr>
          <p:cNvSpPr txBox="1"/>
          <p:nvPr/>
        </p:nvSpPr>
        <p:spPr>
          <a:xfrm>
            <a:off x="128846" y="5497950"/>
            <a:ext cx="968017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Notice that the Daily Reconciliation Completed box turns green for the previous day when completed.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Use the date picker to check previous day completion.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All sign in details are displayed on the log including name, notes and contact number (for visitors), time in and signatures</a:t>
            </a:r>
          </a:p>
        </p:txBody>
      </p:sp>
      <p:sp>
        <p:nvSpPr>
          <p:cNvPr id="2" name="Rectangle 1">
            <a:extLst>
              <a:ext uri="{FF2B5EF4-FFF2-40B4-BE49-F238E27FC236}">
                <a16:creationId xmlns:a16="http://schemas.microsoft.com/office/drawing/2014/main" id="{CB79CC65-6FB1-063F-E364-D302B2762CFD}"/>
              </a:ext>
            </a:extLst>
          </p:cNvPr>
          <p:cNvSpPr/>
          <p:nvPr/>
        </p:nvSpPr>
        <p:spPr>
          <a:xfrm>
            <a:off x="4446770" y="4893988"/>
            <a:ext cx="2493815" cy="423949"/>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0F3A408D-F2E1-3ACA-C4B1-1EF7DA286D0C}"/>
              </a:ext>
            </a:extLst>
          </p:cNvPr>
          <p:cNvCxnSpPr>
            <a:cxnSpLocks/>
            <a:stCxn id="2" idx="3"/>
            <a:endCxn id="4" idx="1"/>
          </p:cNvCxnSpPr>
          <p:nvPr/>
        </p:nvCxnSpPr>
        <p:spPr>
          <a:xfrm flipV="1">
            <a:off x="6940585" y="4717773"/>
            <a:ext cx="224987" cy="388190"/>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F688943-2881-81D5-906C-78286D12E4BB}"/>
              </a:ext>
            </a:extLst>
          </p:cNvPr>
          <p:cNvSpPr txBox="1"/>
          <p:nvPr/>
        </p:nvSpPr>
        <p:spPr>
          <a:xfrm>
            <a:off x="7165572" y="3049950"/>
            <a:ext cx="2643446" cy="923330"/>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All sign in details and signatures are displayed on the log</a:t>
            </a:r>
          </a:p>
        </p:txBody>
      </p:sp>
      <p:sp>
        <p:nvSpPr>
          <p:cNvPr id="16" name="Rectangle 15">
            <a:extLst>
              <a:ext uri="{FF2B5EF4-FFF2-40B4-BE49-F238E27FC236}">
                <a16:creationId xmlns:a16="http://schemas.microsoft.com/office/drawing/2014/main" id="{93114FF4-8FCC-DC25-C4AF-D126627BF7DD}"/>
              </a:ext>
            </a:extLst>
          </p:cNvPr>
          <p:cNvSpPr/>
          <p:nvPr/>
        </p:nvSpPr>
        <p:spPr>
          <a:xfrm>
            <a:off x="532016" y="2717798"/>
            <a:ext cx="3524596" cy="2176190"/>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ACC02C90-8456-07F3-E708-690A74FC60E9}"/>
              </a:ext>
            </a:extLst>
          </p:cNvPr>
          <p:cNvCxnSpPr>
            <a:cxnSpLocks/>
            <a:stCxn id="16" idx="3"/>
            <a:endCxn id="15" idx="1"/>
          </p:cNvCxnSpPr>
          <p:nvPr/>
        </p:nvCxnSpPr>
        <p:spPr>
          <a:xfrm flipV="1">
            <a:off x="4056612" y="3511615"/>
            <a:ext cx="3108960" cy="294278"/>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A0B3DCF9-0385-82AD-C216-24B3429CEE51}"/>
              </a:ext>
            </a:extLst>
          </p:cNvPr>
          <p:cNvSpPr/>
          <p:nvPr/>
        </p:nvSpPr>
        <p:spPr>
          <a:xfrm>
            <a:off x="2832976" y="4994738"/>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107834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CCC4F5-3510-7FB8-DA78-D8FBAAE72864}"/>
              </a:ext>
            </a:extLst>
          </p:cNvPr>
          <p:cNvPicPr>
            <a:picLocks noChangeAspect="1"/>
          </p:cNvPicPr>
          <p:nvPr/>
        </p:nvPicPr>
        <p:blipFill>
          <a:blip r:embed="rId2"/>
          <a:stretch>
            <a:fillRect/>
          </a:stretch>
        </p:blipFill>
        <p:spPr>
          <a:xfrm>
            <a:off x="382386" y="1560446"/>
            <a:ext cx="6609865" cy="3735343"/>
          </a:xfrm>
          <a:prstGeom prst="rect">
            <a:avLst/>
          </a:prstGeom>
        </p:spPr>
      </p:pic>
      <p:sp>
        <p:nvSpPr>
          <p:cNvPr id="4" name="Rectangle 3">
            <a:extLst>
              <a:ext uri="{FF2B5EF4-FFF2-40B4-BE49-F238E27FC236}">
                <a16:creationId xmlns:a16="http://schemas.microsoft.com/office/drawing/2014/main" id="{223398DB-967A-DB35-A250-F9D9C5B25721}"/>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5B45CEB-1723-6A83-6584-75F4DE8CDB79}"/>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THE LOG</a:t>
            </a:r>
          </a:p>
        </p:txBody>
      </p:sp>
      <p:sp>
        <p:nvSpPr>
          <p:cNvPr id="7" name="TextBox 6">
            <a:extLst>
              <a:ext uri="{FF2B5EF4-FFF2-40B4-BE49-F238E27FC236}">
                <a16:creationId xmlns:a16="http://schemas.microsoft.com/office/drawing/2014/main" id="{37995668-C685-0A06-8A62-85D061D24BBA}"/>
              </a:ext>
            </a:extLst>
          </p:cNvPr>
          <p:cNvSpPr txBox="1"/>
          <p:nvPr/>
        </p:nvSpPr>
        <p:spPr>
          <a:xfrm>
            <a:off x="7165572" y="1678859"/>
            <a:ext cx="2643446" cy="1477328"/>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Either scroll or search for colleagues by selecting ‘Colleagues’ and start typing the name in the ‘Search’ box</a:t>
            </a:r>
          </a:p>
        </p:txBody>
      </p:sp>
      <p:sp>
        <p:nvSpPr>
          <p:cNvPr id="8" name="Rectangle 7">
            <a:extLst>
              <a:ext uri="{FF2B5EF4-FFF2-40B4-BE49-F238E27FC236}">
                <a16:creationId xmlns:a16="http://schemas.microsoft.com/office/drawing/2014/main" id="{99FE75C9-AFEF-FD44-8785-FE78139D782A}"/>
              </a:ext>
            </a:extLst>
          </p:cNvPr>
          <p:cNvSpPr/>
          <p:nvPr/>
        </p:nvSpPr>
        <p:spPr>
          <a:xfrm>
            <a:off x="503545" y="2249788"/>
            <a:ext cx="6379393" cy="335470"/>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B06C51D8-3538-0C6C-2B7A-CFAA586CD43D}"/>
              </a:ext>
            </a:extLst>
          </p:cNvPr>
          <p:cNvCxnSpPr>
            <a:cxnSpLocks/>
            <a:stCxn id="8" idx="3"/>
            <a:endCxn id="7" idx="1"/>
          </p:cNvCxnSpPr>
          <p:nvPr/>
        </p:nvCxnSpPr>
        <p:spPr>
          <a:xfrm>
            <a:off x="6882938" y="2417523"/>
            <a:ext cx="282634" cy="0"/>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69C34CE-1294-7617-E08F-A29E3DF97D60}"/>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41EDC1A-ED0A-FAAC-C833-59C0E2282AB6}"/>
              </a:ext>
            </a:extLst>
          </p:cNvPr>
          <p:cNvSpPr txBox="1"/>
          <p:nvPr/>
        </p:nvSpPr>
        <p:spPr>
          <a:xfrm>
            <a:off x="128846" y="5497950"/>
            <a:ext cx="968017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The search box will only search once ‘Colleague’ or ‘External’ has been selected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Scroll through the visitor log or use the search box</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You can select ‘Colleague’ or ‘External’ to choose who you want to search for</a:t>
            </a:r>
          </a:p>
        </p:txBody>
      </p:sp>
      <p:sp>
        <p:nvSpPr>
          <p:cNvPr id="2" name="Rectangle: Rounded Corners 1">
            <a:extLst>
              <a:ext uri="{FF2B5EF4-FFF2-40B4-BE49-F238E27FC236}">
                <a16:creationId xmlns:a16="http://schemas.microsoft.com/office/drawing/2014/main" id="{691F1DF4-D84E-DEE9-77D7-62ACA82A1810}"/>
              </a:ext>
            </a:extLst>
          </p:cNvPr>
          <p:cNvSpPr/>
          <p:nvPr/>
        </p:nvSpPr>
        <p:spPr>
          <a:xfrm>
            <a:off x="2832976" y="4992844"/>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1446285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5A98BA-0A55-4C85-BD19-3B57DBFBA198}"/>
              </a:ext>
            </a:extLst>
          </p:cNvPr>
          <p:cNvPicPr>
            <a:picLocks noChangeAspect="1"/>
          </p:cNvPicPr>
          <p:nvPr/>
        </p:nvPicPr>
        <p:blipFill>
          <a:blip r:embed="rId2"/>
          <a:stretch>
            <a:fillRect/>
          </a:stretch>
        </p:blipFill>
        <p:spPr>
          <a:xfrm>
            <a:off x="382387" y="1558667"/>
            <a:ext cx="6654692" cy="3738886"/>
          </a:xfrm>
          <a:prstGeom prst="rect">
            <a:avLst/>
          </a:prstGeom>
        </p:spPr>
      </p:pic>
      <p:sp>
        <p:nvSpPr>
          <p:cNvPr id="7" name="Rectangle 6">
            <a:extLst>
              <a:ext uri="{FF2B5EF4-FFF2-40B4-BE49-F238E27FC236}">
                <a16:creationId xmlns:a16="http://schemas.microsoft.com/office/drawing/2014/main" id="{B89AA96B-EB04-8920-E38E-22BC40780375}"/>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92B3A9-6595-97C6-9731-D7AF46FF5B0E}"/>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ADHOC SEARCH</a:t>
            </a:r>
          </a:p>
        </p:txBody>
      </p:sp>
      <p:sp>
        <p:nvSpPr>
          <p:cNvPr id="4" name="TextBox 3">
            <a:extLst>
              <a:ext uri="{FF2B5EF4-FFF2-40B4-BE49-F238E27FC236}">
                <a16:creationId xmlns:a16="http://schemas.microsoft.com/office/drawing/2014/main" id="{31962F09-5B41-3DC5-C35C-5F13E756E94D}"/>
              </a:ext>
            </a:extLst>
          </p:cNvPr>
          <p:cNvSpPr txBox="1"/>
          <p:nvPr/>
        </p:nvSpPr>
        <p:spPr>
          <a:xfrm>
            <a:off x="7165572" y="4928221"/>
            <a:ext cx="2643446" cy="369332"/>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Select ‘</a:t>
            </a:r>
            <a:r>
              <a:rPr kumimoji="0" lang="en-GB" sz="1800" b="0" i="0" u="none" strike="noStrike" kern="1200" cap="none" spc="0" normalizeH="0" baseline="0" noProof="0" dirty="0" err="1">
                <a:ln>
                  <a:noFill/>
                </a:ln>
                <a:solidFill>
                  <a:prstClr val="black"/>
                </a:solidFill>
                <a:effectLst/>
                <a:uLnTx/>
                <a:uFillTx/>
                <a:latin typeface="Non-Dottee Light" panose="00000400000000000000" pitchFamily="50" charset="0"/>
                <a:ea typeface="+mn-ea"/>
                <a:cs typeface="+mn-cs"/>
              </a:rPr>
              <a:t>Adhoc</a:t>
            </a: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 Search’</a:t>
            </a:r>
          </a:p>
        </p:txBody>
      </p:sp>
      <p:sp>
        <p:nvSpPr>
          <p:cNvPr id="5" name="Rectangle 4">
            <a:extLst>
              <a:ext uri="{FF2B5EF4-FFF2-40B4-BE49-F238E27FC236}">
                <a16:creationId xmlns:a16="http://schemas.microsoft.com/office/drawing/2014/main" id="{335D70E6-5654-98CD-3C4B-01DCC665F275}"/>
              </a:ext>
            </a:extLst>
          </p:cNvPr>
          <p:cNvSpPr/>
          <p:nvPr/>
        </p:nvSpPr>
        <p:spPr>
          <a:xfrm>
            <a:off x="2740429" y="4904054"/>
            <a:ext cx="1656642" cy="431066"/>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06B08EC4-EC12-A345-3E03-309A43B6A8AA}"/>
              </a:ext>
            </a:extLst>
          </p:cNvPr>
          <p:cNvCxnSpPr>
            <a:cxnSpLocks/>
            <a:stCxn id="5" idx="3"/>
            <a:endCxn id="4" idx="1"/>
          </p:cNvCxnSpPr>
          <p:nvPr/>
        </p:nvCxnSpPr>
        <p:spPr>
          <a:xfrm flipV="1">
            <a:off x="4397071" y="5112887"/>
            <a:ext cx="2768501" cy="6700"/>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22DE090-C02E-45E0-3DB1-DE2E45919375}"/>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6A2EB597-44CB-034A-B615-E004F7C48434}"/>
              </a:ext>
            </a:extLst>
          </p:cNvPr>
          <p:cNvSpPr txBox="1"/>
          <p:nvPr/>
        </p:nvSpPr>
        <p:spPr>
          <a:xfrm>
            <a:off x="128846" y="5497950"/>
            <a:ext cx="968017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Select ‘Sign Out’ to sign out visitors or to back date the sign out for a team member </a:t>
            </a:r>
          </a:p>
        </p:txBody>
      </p:sp>
      <p:sp>
        <p:nvSpPr>
          <p:cNvPr id="2" name="Rectangle: Rounded Corners 1">
            <a:extLst>
              <a:ext uri="{FF2B5EF4-FFF2-40B4-BE49-F238E27FC236}">
                <a16:creationId xmlns:a16="http://schemas.microsoft.com/office/drawing/2014/main" id="{76B0CA60-299D-DE40-E217-3A2F4AF809B0}"/>
              </a:ext>
            </a:extLst>
          </p:cNvPr>
          <p:cNvSpPr/>
          <p:nvPr/>
        </p:nvSpPr>
        <p:spPr>
          <a:xfrm>
            <a:off x="2832976" y="4994738"/>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1414554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289BA4B-6261-DEFB-F471-66D0C62BA7FE}"/>
              </a:ext>
            </a:extLst>
          </p:cNvPr>
          <p:cNvPicPr>
            <a:picLocks noChangeAspect="1"/>
          </p:cNvPicPr>
          <p:nvPr/>
        </p:nvPicPr>
        <p:blipFill>
          <a:blip r:embed="rId2"/>
          <a:stretch>
            <a:fillRect/>
          </a:stretch>
        </p:blipFill>
        <p:spPr>
          <a:xfrm>
            <a:off x="382387" y="1560446"/>
            <a:ext cx="6655514" cy="3735343"/>
          </a:xfrm>
          <a:prstGeom prst="rect">
            <a:avLst/>
          </a:prstGeom>
        </p:spPr>
      </p:pic>
      <p:sp>
        <p:nvSpPr>
          <p:cNvPr id="5" name="Rectangle 4">
            <a:extLst>
              <a:ext uri="{FF2B5EF4-FFF2-40B4-BE49-F238E27FC236}">
                <a16:creationId xmlns:a16="http://schemas.microsoft.com/office/drawing/2014/main" id="{F0EF120C-E979-D069-CBEC-71D3F253138B}"/>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689458D-4F37-92BA-58E8-49A670AED3D0}"/>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ADHOC SEARCH</a:t>
            </a:r>
          </a:p>
        </p:txBody>
      </p:sp>
      <p:sp>
        <p:nvSpPr>
          <p:cNvPr id="2" name="TextBox 1">
            <a:extLst>
              <a:ext uri="{FF2B5EF4-FFF2-40B4-BE49-F238E27FC236}">
                <a16:creationId xmlns:a16="http://schemas.microsoft.com/office/drawing/2014/main" id="{18274D13-A455-0B09-ABCA-7797E67B4CCD}"/>
              </a:ext>
            </a:extLst>
          </p:cNvPr>
          <p:cNvSpPr txBox="1"/>
          <p:nvPr/>
        </p:nvSpPr>
        <p:spPr>
          <a:xfrm>
            <a:off x="7165572" y="1560447"/>
            <a:ext cx="2643446" cy="646331"/>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solidFill>
                  <a:prstClr val="black"/>
                </a:solidFill>
                <a:latin typeface="Non-Dottee Light" panose="00000400000000000000" pitchFamily="50" charset="0"/>
              </a:rPr>
              <a:t>‘Searched’ will be default as “Yes”</a:t>
            </a:r>
            <a:endPar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endParaRPr>
          </a:p>
        </p:txBody>
      </p:sp>
      <p:sp>
        <p:nvSpPr>
          <p:cNvPr id="4" name="Rectangle 3">
            <a:extLst>
              <a:ext uri="{FF2B5EF4-FFF2-40B4-BE49-F238E27FC236}">
                <a16:creationId xmlns:a16="http://schemas.microsoft.com/office/drawing/2014/main" id="{85405D87-54E4-44DF-C25A-BF7D7E04D1A2}"/>
              </a:ext>
            </a:extLst>
          </p:cNvPr>
          <p:cNvSpPr/>
          <p:nvPr/>
        </p:nvSpPr>
        <p:spPr>
          <a:xfrm>
            <a:off x="3100646" y="3120978"/>
            <a:ext cx="1645921" cy="308022"/>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65A9E520-D7C7-D136-DC1A-EA3591689EF7}"/>
              </a:ext>
            </a:extLst>
          </p:cNvPr>
          <p:cNvCxnSpPr>
            <a:cxnSpLocks/>
            <a:stCxn id="4" idx="3"/>
            <a:endCxn id="2" idx="1"/>
          </p:cNvCxnSpPr>
          <p:nvPr/>
        </p:nvCxnSpPr>
        <p:spPr>
          <a:xfrm flipV="1">
            <a:off x="4746567" y="1883613"/>
            <a:ext cx="2419005" cy="1391376"/>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75CF845-2A2B-8F98-60AE-E786E46C6EC0}"/>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A1F1482-5A20-83AB-0D8A-B388FA7F4F1A}"/>
              </a:ext>
            </a:extLst>
          </p:cNvPr>
          <p:cNvSpPr txBox="1"/>
          <p:nvPr/>
        </p:nvSpPr>
        <p:spPr>
          <a:xfrm>
            <a:off x="128846" y="5497950"/>
            <a:ext cx="968017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The signature box will show if ‘Yes’ is selected to search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Remember that all visitors must be searched when leaving</a:t>
            </a:r>
          </a:p>
        </p:txBody>
      </p:sp>
      <p:sp>
        <p:nvSpPr>
          <p:cNvPr id="14" name="TextBox 13">
            <a:extLst>
              <a:ext uri="{FF2B5EF4-FFF2-40B4-BE49-F238E27FC236}">
                <a16:creationId xmlns:a16="http://schemas.microsoft.com/office/drawing/2014/main" id="{E60BA203-5CE4-1C77-A8D7-702C5F729A01}"/>
              </a:ext>
            </a:extLst>
          </p:cNvPr>
          <p:cNvSpPr txBox="1"/>
          <p:nvPr/>
        </p:nvSpPr>
        <p:spPr>
          <a:xfrm>
            <a:off x="7165572" y="2265485"/>
            <a:ext cx="2643446" cy="1754326"/>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Select the team member to search, sign in the box and select ‘Searched’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(If you make a mistake don’t worry, just hit the erase icon)</a:t>
            </a:r>
          </a:p>
        </p:txBody>
      </p:sp>
      <p:sp>
        <p:nvSpPr>
          <p:cNvPr id="15" name="Rectangle 14">
            <a:extLst>
              <a:ext uri="{FF2B5EF4-FFF2-40B4-BE49-F238E27FC236}">
                <a16:creationId xmlns:a16="http://schemas.microsoft.com/office/drawing/2014/main" id="{3F7C9F4C-488A-8212-92C6-70971B97D2D7}"/>
              </a:ext>
            </a:extLst>
          </p:cNvPr>
          <p:cNvSpPr/>
          <p:nvPr/>
        </p:nvSpPr>
        <p:spPr>
          <a:xfrm>
            <a:off x="4829694" y="2579300"/>
            <a:ext cx="1995055" cy="849699"/>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E24188FA-C471-6166-7A78-230D8552DCD2}"/>
              </a:ext>
            </a:extLst>
          </p:cNvPr>
          <p:cNvCxnSpPr>
            <a:cxnSpLocks/>
            <a:stCxn id="15" idx="3"/>
            <a:endCxn id="14" idx="1"/>
          </p:cNvCxnSpPr>
          <p:nvPr/>
        </p:nvCxnSpPr>
        <p:spPr>
          <a:xfrm>
            <a:off x="6824749" y="3004150"/>
            <a:ext cx="340823" cy="138498"/>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E3987865-8343-81BC-A7AE-35BBD6BF8E97}"/>
              </a:ext>
            </a:extLst>
          </p:cNvPr>
          <p:cNvSpPr/>
          <p:nvPr/>
        </p:nvSpPr>
        <p:spPr>
          <a:xfrm>
            <a:off x="2832976" y="4994738"/>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
        <p:nvSpPr>
          <p:cNvPr id="10" name="Rectangle: Rounded Corners 9">
            <a:extLst>
              <a:ext uri="{FF2B5EF4-FFF2-40B4-BE49-F238E27FC236}">
                <a16:creationId xmlns:a16="http://schemas.microsoft.com/office/drawing/2014/main" id="{A8355673-BCC0-6BC8-4BFC-8AC27E5E98EA}"/>
              </a:ext>
            </a:extLst>
          </p:cNvPr>
          <p:cNvSpPr/>
          <p:nvPr/>
        </p:nvSpPr>
        <p:spPr>
          <a:xfrm>
            <a:off x="4874237" y="3170648"/>
            <a:ext cx="1850855"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a:latin typeface="Non-Dottee" panose="00000500000000000000" pitchFamily="50" charset="0"/>
              </a:rPr>
              <a:t>Searched</a:t>
            </a:r>
          </a:p>
        </p:txBody>
      </p:sp>
      <p:sp>
        <p:nvSpPr>
          <p:cNvPr id="12" name="Rectangle: Rounded Corners 11">
            <a:extLst>
              <a:ext uri="{FF2B5EF4-FFF2-40B4-BE49-F238E27FC236}">
                <a16:creationId xmlns:a16="http://schemas.microsoft.com/office/drawing/2014/main" id="{C9F1568E-ECFE-4D16-1734-9CB5B52E5EAB}"/>
              </a:ext>
            </a:extLst>
          </p:cNvPr>
          <p:cNvSpPr/>
          <p:nvPr/>
        </p:nvSpPr>
        <p:spPr>
          <a:xfrm>
            <a:off x="4901793" y="4105887"/>
            <a:ext cx="1850855"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a:latin typeface="Non-Dottee" panose="00000500000000000000" pitchFamily="50" charset="0"/>
              </a:rPr>
              <a:t>Searched</a:t>
            </a:r>
          </a:p>
        </p:txBody>
      </p:sp>
    </p:spTree>
    <p:extLst>
      <p:ext uri="{BB962C8B-B14F-4D97-AF65-F5344CB8AC3E}">
        <p14:creationId xmlns:p14="http://schemas.microsoft.com/office/powerpoint/2010/main" val="2007345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5A98BA-0A55-4C85-BD19-3B57DBFBA198}"/>
              </a:ext>
            </a:extLst>
          </p:cNvPr>
          <p:cNvPicPr>
            <a:picLocks noChangeAspect="1"/>
          </p:cNvPicPr>
          <p:nvPr/>
        </p:nvPicPr>
        <p:blipFill>
          <a:blip r:embed="rId2"/>
          <a:stretch>
            <a:fillRect/>
          </a:stretch>
        </p:blipFill>
        <p:spPr>
          <a:xfrm>
            <a:off x="382387" y="1558667"/>
            <a:ext cx="6654692" cy="3738886"/>
          </a:xfrm>
          <a:prstGeom prst="rect">
            <a:avLst/>
          </a:prstGeom>
        </p:spPr>
      </p:pic>
      <p:sp>
        <p:nvSpPr>
          <p:cNvPr id="7" name="Rectangle 6">
            <a:extLst>
              <a:ext uri="{FF2B5EF4-FFF2-40B4-BE49-F238E27FC236}">
                <a16:creationId xmlns:a16="http://schemas.microsoft.com/office/drawing/2014/main" id="{B89AA96B-EB04-8920-E38E-22BC40780375}"/>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592B3A9-6595-97C6-9731-D7AF46FF5B0E}"/>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VISITOR SIGN OUT AND SEARCH</a:t>
            </a:r>
          </a:p>
        </p:txBody>
      </p:sp>
      <p:sp>
        <p:nvSpPr>
          <p:cNvPr id="4" name="TextBox 3">
            <a:extLst>
              <a:ext uri="{FF2B5EF4-FFF2-40B4-BE49-F238E27FC236}">
                <a16:creationId xmlns:a16="http://schemas.microsoft.com/office/drawing/2014/main" id="{31962F09-5B41-3DC5-C35C-5F13E756E94D}"/>
              </a:ext>
            </a:extLst>
          </p:cNvPr>
          <p:cNvSpPr txBox="1"/>
          <p:nvPr/>
        </p:nvSpPr>
        <p:spPr>
          <a:xfrm>
            <a:off x="7165572" y="1910739"/>
            <a:ext cx="2643446" cy="369332"/>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Select ‘Sign Out’</a:t>
            </a:r>
          </a:p>
        </p:txBody>
      </p:sp>
      <p:sp>
        <p:nvSpPr>
          <p:cNvPr id="5" name="Rectangle 4">
            <a:extLst>
              <a:ext uri="{FF2B5EF4-FFF2-40B4-BE49-F238E27FC236}">
                <a16:creationId xmlns:a16="http://schemas.microsoft.com/office/drawing/2014/main" id="{335D70E6-5654-98CD-3C4B-01DCC665F275}"/>
              </a:ext>
            </a:extLst>
          </p:cNvPr>
          <p:cNvSpPr/>
          <p:nvPr/>
        </p:nvSpPr>
        <p:spPr>
          <a:xfrm>
            <a:off x="5735781" y="1879872"/>
            <a:ext cx="1130531" cy="431066"/>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06B08EC4-EC12-A345-3E03-309A43B6A8AA}"/>
              </a:ext>
            </a:extLst>
          </p:cNvPr>
          <p:cNvCxnSpPr>
            <a:cxnSpLocks/>
            <a:stCxn id="5" idx="3"/>
            <a:endCxn id="4" idx="1"/>
          </p:cNvCxnSpPr>
          <p:nvPr/>
        </p:nvCxnSpPr>
        <p:spPr>
          <a:xfrm>
            <a:off x="6866312" y="2095405"/>
            <a:ext cx="299260" cy="0"/>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22DE090-C02E-45E0-3DB1-DE2E45919375}"/>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6A2EB597-44CB-034A-B615-E004F7C48434}"/>
              </a:ext>
            </a:extLst>
          </p:cNvPr>
          <p:cNvSpPr txBox="1"/>
          <p:nvPr/>
        </p:nvSpPr>
        <p:spPr>
          <a:xfrm>
            <a:off x="128846" y="5497950"/>
            <a:ext cx="968017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Select ‘Sign Out’ to sign out visitors or to back date the sign out for a team member </a:t>
            </a:r>
          </a:p>
        </p:txBody>
      </p:sp>
      <p:sp>
        <p:nvSpPr>
          <p:cNvPr id="2" name="Rectangle: Rounded Corners 1">
            <a:extLst>
              <a:ext uri="{FF2B5EF4-FFF2-40B4-BE49-F238E27FC236}">
                <a16:creationId xmlns:a16="http://schemas.microsoft.com/office/drawing/2014/main" id="{76B0CA60-299D-DE40-E217-3A2F4AF809B0}"/>
              </a:ext>
            </a:extLst>
          </p:cNvPr>
          <p:cNvSpPr/>
          <p:nvPr/>
        </p:nvSpPr>
        <p:spPr>
          <a:xfrm>
            <a:off x="2832976" y="4994738"/>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43353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1B560FD-FCEA-B990-9F5D-2F413930C738}"/>
              </a:ext>
            </a:extLst>
          </p:cNvPr>
          <p:cNvPicPr>
            <a:picLocks noChangeAspect="1"/>
          </p:cNvPicPr>
          <p:nvPr/>
        </p:nvPicPr>
        <p:blipFill>
          <a:blip r:embed="rId2"/>
          <a:stretch>
            <a:fillRect/>
          </a:stretch>
        </p:blipFill>
        <p:spPr>
          <a:xfrm>
            <a:off x="382387" y="1560675"/>
            <a:ext cx="6635485" cy="3736650"/>
          </a:xfrm>
          <a:prstGeom prst="rect">
            <a:avLst/>
          </a:prstGeom>
        </p:spPr>
      </p:pic>
      <p:sp>
        <p:nvSpPr>
          <p:cNvPr id="5" name="Rectangle 4">
            <a:extLst>
              <a:ext uri="{FF2B5EF4-FFF2-40B4-BE49-F238E27FC236}">
                <a16:creationId xmlns:a16="http://schemas.microsoft.com/office/drawing/2014/main" id="{9BA638C3-60A2-169D-56C9-17328A23E30F}"/>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5D66948-52C4-0D15-470B-58474252B21E}"/>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VISITOR SIGN OUT AND SEARCH</a:t>
            </a:r>
          </a:p>
        </p:txBody>
      </p:sp>
      <p:sp>
        <p:nvSpPr>
          <p:cNvPr id="10" name="Rectangle 9">
            <a:extLst>
              <a:ext uri="{FF2B5EF4-FFF2-40B4-BE49-F238E27FC236}">
                <a16:creationId xmlns:a16="http://schemas.microsoft.com/office/drawing/2014/main" id="{62B9937B-488F-1E5F-1AF5-A2A7898263A3}"/>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F64A834A-CDB7-AA31-8620-5EBDD8886C10}"/>
              </a:ext>
            </a:extLst>
          </p:cNvPr>
          <p:cNvSpPr txBox="1"/>
          <p:nvPr/>
        </p:nvSpPr>
        <p:spPr>
          <a:xfrm>
            <a:off x="128846" y="5497950"/>
            <a:ext cx="968017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The search box will only search once ‘Colleague’ or ‘External’ has been selected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Scroll through the visitor log or use the search box</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Make sure that either ‘Now’ or an earlier time is selected when signing a visitor or team member out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Failing to do this will cause the incorrect time to be recorded</a:t>
            </a:r>
          </a:p>
        </p:txBody>
      </p:sp>
      <p:sp>
        <p:nvSpPr>
          <p:cNvPr id="4" name="TextBox 3">
            <a:extLst>
              <a:ext uri="{FF2B5EF4-FFF2-40B4-BE49-F238E27FC236}">
                <a16:creationId xmlns:a16="http://schemas.microsoft.com/office/drawing/2014/main" id="{4F56EC00-2D37-757F-9263-C4495B612879}"/>
              </a:ext>
            </a:extLst>
          </p:cNvPr>
          <p:cNvSpPr txBox="1"/>
          <p:nvPr/>
        </p:nvSpPr>
        <p:spPr>
          <a:xfrm>
            <a:off x="7165572" y="1678859"/>
            <a:ext cx="2643446" cy="1477328"/>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Either scroll or search by selecting ‘Colleagues’ or ‘External Visitors’ and start typing the name in the ‘Search’ box</a:t>
            </a:r>
          </a:p>
        </p:txBody>
      </p:sp>
      <p:sp>
        <p:nvSpPr>
          <p:cNvPr id="12" name="Rectangle 11">
            <a:extLst>
              <a:ext uri="{FF2B5EF4-FFF2-40B4-BE49-F238E27FC236}">
                <a16:creationId xmlns:a16="http://schemas.microsoft.com/office/drawing/2014/main" id="{06051288-C880-755D-A1F1-B6D58A79AEBF}"/>
              </a:ext>
            </a:extLst>
          </p:cNvPr>
          <p:cNvSpPr/>
          <p:nvPr/>
        </p:nvSpPr>
        <p:spPr>
          <a:xfrm>
            <a:off x="503545" y="2249788"/>
            <a:ext cx="6379393" cy="335470"/>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74BD2537-939E-411E-7683-5347DE237FCC}"/>
              </a:ext>
            </a:extLst>
          </p:cNvPr>
          <p:cNvCxnSpPr>
            <a:cxnSpLocks/>
            <a:stCxn id="12" idx="3"/>
            <a:endCxn id="4" idx="1"/>
          </p:cNvCxnSpPr>
          <p:nvPr/>
        </p:nvCxnSpPr>
        <p:spPr>
          <a:xfrm>
            <a:off x="6882938" y="2417523"/>
            <a:ext cx="282634" cy="0"/>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73AA341-CF06-832A-003C-295913514703}"/>
              </a:ext>
            </a:extLst>
          </p:cNvPr>
          <p:cNvSpPr txBox="1"/>
          <p:nvPr/>
        </p:nvSpPr>
        <p:spPr>
          <a:xfrm>
            <a:off x="7215448" y="3251438"/>
            <a:ext cx="2643446" cy="923330"/>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If signing out after leaving</a:t>
            </a:r>
            <a:r>
              <a:rPr kumimoji="0" lang="en-GB" sz="1800" b="0" i="0" u="none" strike="noStrike" kern="1200" cap="none" spc="0" normalizeH="0" baseline="0" noProof="0">
                <a:ln>
                  <a:noFill/>
                </a:ln>
                <a:solidFill>
                  <a:prstClr val="black"/>
                </a:solidFill>
                <a:effectLst/>
                <a:uLnTx/>
                <a:uFillTx/>
                <a:latin typeface="Non-Dottee Light" panose="00000400000000000000" pitchFamily="50" charset="0"/>
                <a:ea typeface="+mn-ea"/>
                <a:cs typeface="+mn-cs"/>
              </a:rPr>
              <a:t>, uncheck ‘Now’ and </a:t>
            </a: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select the time </a:t>
            </a:r>
            <a:r>
              <a:rPr kumimoji="0" lang="en-GB" sz="1800" b="0" i="0" u="none" strike="noStrike" kern="1200" cap="none" spc="0" normalizeH="0" baseline="0" noProof="0">
                <a:ln>
                  <a:noFill/>
                </a:ln>
                <a:solidFill>
                  <a:prstClr val="black"/>
                </a:solidFill>
                <a:effectLst/>
                <a:uLnTx/>
                <a:uFillTx/>
                <a:latin typeface="Non-Dottee Light" panose="00000400000000000000" pitchFamily="50" charset="0"/>
                <a:ea typeface="+mn-ea"/>
                <a:cs typeface="+mn-cs"/>
              </a:rPr>
              <a:t>of exit</a:t>
            </a:r>
            <a:endPar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endParaRPr>
          </a:p>
        </p:txBody>
      </p:sp>
      <p:sp>
        <p:nvSpPr>
          <p:cNvPr id="17" name="Rectangle 16">
            <a:extLst>
              <a:ext uri="{FF2B5EF4-FFF2-40B4-BE49-F238E27FC236}">
                <a16:creationId xmlns:a16="http://schemas.microsoft.com/office/drawing/2014/main" id="{A6AE8008-693C-3B16-2262-027B31B67384}"/>
              </a:ext>
            </a:extLst>
          </p:cNvPr>
          <p:cNvSpPr/>
          <p:nvPr/>
        </p:nvSpPr>
        <p:spPr>
          <a:xfrm>
            <a:off x="2568632" y="2798514"/>
            <a:ext cx="2194561" cy="357674"/>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7F655E9A-CE22-04D3-2D06-923848E2DFAE}"/>
              </a:ext>
            </a:extLst>
          </p:cNvPr>
          <p:cNvCxnSpPr>
            <a:cxnSpLocks/>
            <a:stCxn id="17" idx="3"/>
            <a:endCxn id="16" idx="1"/>
          </p:cNvCxnSpPr>
          <p:nvPr/>
        </p:nvCxnSpPr>
        <p:spPr>
          <a:xfrm>
            <a:off x="4763193" y="2977351"/>
            <a:ext cx="2452255" cy="735752"/>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FE6EC053-7EEE-C7B4-4777-94DE5612F618}"/>
              </a:ext>
            </a:extLst>
          </p:cNvPr>
          <p:cNvSpPr/>
          <p:nvPr/>
        </p:nvSpPr>
        <p:spPr>
          <a:xfrm>
            <a:off x="2832976" y="4994738"/>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4056585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289BA4B-6261-DEFB-F471-66D0C62BA7FE}"/>
              </a:ext>
            </a:extLst>
          </p:cNvPr>
          <p:cNvPicPr>
            <a:picLocks noChangeAspect="1"/>
          </p:cNvPicPr>
          <p:nvPr/>
        </p:nvPicPr>
        <p:blipFill>
          <a:blip r:embed="rId2"/>
          <a:stretch>
            <a:fillRect/>
          </a:stretch>
        </p:blipFill>
        <p:spPr>
          <a:xfrm>
            <a:off x="382387" y="1560446"/>
            <a:ext cx="6655514" cy="3735343"/>
          </a:xfrm>
          <a:prstGeom prst="rect">
            <a:avLst/>
          </a:prstGeom>
        </p:spPr>
      </p:pic>
      <p:sp>
        <p:nvSpPr>
          <p:cNvPr id="5" name="Rectangle 4">
            <a:extLst>
              <a:ext uri="{FF2B5EF4-FFF2-40B4-BE49-F238E27FC236}">
                <a16:creationId xmlns:a16="http://schemas.microsoft.com/office/drawing/2014/main" id="{F0EF120C-E979-D069-CBEC-71D3F253138B}"/>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689458D-4F37-92BA-58E8-49A670AED3D0}"/>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VISITOR SIGN OUT AND SEARCH</a:t>
            </a:r>
          </a:p>
        </p:txBody>
      </p:sp>
      <p:sp>
        <p:nvSpPr>
          <p:cNvPr id="2" name="TextBox 1">
            <a:extLst>
              <a:ext uri="{FF2B5EF4-FFF2-40B4-BE49-F238E27FC236}">
                <a16:creationId xmlns:a16="http://schemas.microsoft.com/office/drawing/2014/main" id="{18274D13-A455-0B09-ABCA-7797E67B4CCD}"/>
              </a:ext>
            </a:extLst>
          </p:cNvPr>
          <p:cNvSpPr txBox="1"/>
          <p:nvPr/>
        </p:nvSpPr>
        <p:spPr>
          <a:xfrm>
            <a:off x="7165572" y="1560447"/>
            <a:ext cx="2643446" cy="646331"/>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Select if completing a search</a:t>
            </a:r>
          </a:p>
        </p:txBody>
      </p:sp>
      <p:sp>
        <p:nvSpPr>
          <p:cNvPr id="4" name="Rectangle 3">
            <a:extLst>
              <a:ext uri="{FF2B5EF4-FFF2-40B4-BE49-F238E27FC236}">
                <a16:creationId xmlns:a16="http://schemas.microsoft.com/office/drawing/2014/main" id="{85405D87-54E4-44DF-C25A-BF7D7E04D1A2}"/>
              </a:ext>
            </a:extLst>
          </p:cNvPr>
          <p:cNvSpPr/>
          <p:nvPr/>
        </p:nvSpPr>
        <p:spPr>
          <a:xfrm>
            <a:off x="3100646" y="3120978"/>
            <a:ext cx="1645921" cy="308022"/>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65A9E520-D7C7-D136-DC1A-EA3591689EF7}"/>
              </a:ext>
            </a:extLst>
          </p:cNvPr>
          <p:cNvCxnSpPr>
            <a:cxnSpLocks/>
            <a:stCxn id="4" idx="3"/>
            <a:endCxn id="2" idx="1"/>
          </p:cNvCxnSpPr>
          <p:nvPr/>
        </p:nvCxnSpPr>
        <p:spPr>
          <a:xfrm flipV="1">
            <a:off x="4746567" y="1883613"/>
            <a:ext cx="2419005" cy="1391376"/>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75CF845-2A2B-8F98-60AE-E786E46C6EC0}"/>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A1F1482-5A20-83AB-0D8A-B388FA7F4F1A}"/>
              </a:ext>
            </a:extLst>
          </p:cNvPr>
          <p:cNvSpPr txBox="1"/>
          <p:nvPr/>
        </p:nvSpPr>
        <p:spPr>
          <a:xfrm>
            <a:off x="128846" y="5497950"/>
            <a:ext cx="968017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The signature box will show if ‘Yes’ is selected to search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Remember that all visitors must be searched when leaving</a:t>
            </a:r>
          </a:p>
        </p:txBody>
      </p:sp>
      <p:sp>
        <p:nvSpPr>
          <p:cNvPr id="14" name="TextBox 13">
            <a:extLst>
              <a:ext uri="{FF2B5EF4-FFF2-40B4-BE49-F238E27FC236}">
                <a16:creationId xmlns:a16="http://schemas.microsoft.com/office/drawing/2014/main" id="{E60BA203-5CE4-1C77-A8D7-702C5F729A01}"/>
              </a:ext>
            </a:extLst>
          </p:cNvPr>
          <p:cNvSpPr txBox="1"/>
          <p:nvPr/>
        </p:nvSpPr>
        <p:spPr>
          <a:xfrm>
            <a:off x="7165572" y="2265485"/>
            <a:ext cx="2643446" cy="1477328"/>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Sign in the box and select ‘Submit’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(If you make a mistake don’t worry, just hit the erase icon)</a:t>
            </a:r>
          </a:p>
        </p:txBody>
      </p:sp>
      <p:sp>
        <p:nvSpPr>
          <p:cNvPr id="15" name="Rectangle 14">
            <a:extLst>
              <a:ext uri="{FF2B5EF4-FFF2-40B4-BE49-F238E27FC236}">
                <a16:creationId xmlns:a16="http://schemas.microsoft.com/office/drawing/2014/main" id="{3F7C9F4C-488A-8212-92C6-70971B97D2D7}"/>
              </a:ext>
            </a:extLst>
          </p:cNvPr>
          <p:cNvSpPr/>
          <p:nvPr/>
        </p:nvSpPr>
        <p:spPr>
          <a:xfrm>
            <a:off x="4829694" y="2579300"/>
            <a:ext cx="1995055" cy="849699"/>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E24188FA-C471-6166-7A78-230D8552DCD2}"/>
              </a:ext>
            </a:extLst>
          </p:cNvPr>
          <p:cNvCxnSpPr>
            <a:cxnSpLocks/>
            <a:stCxn id="15" idx="3"/>
            <a:endCxn id="14" idx="1"/>
          </p:cNvCxnSpPr>
          <p:nvPr/>
        </p:nvCxnSpPr>
        <p:spPr>
          <a:xfrm flipV="1">
            <a:off x="6824749" y="3004149"/>
            <a:ext cx="340823" cy="1"/>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523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7BADF10-9292-4B71-E4B9-8B234BA3E531}"/>
              </a:ext>
            </a:extLst>
          </p:cNvPr>
          <p:cNvPicPr>
            <a:picLocks noChangeAspect="1"/>
          </p:cNvPicPr>
          <p:nvPr/>
        </p:nvPicPr>
        <p:blipFill>
          <a:blip r:embed="rId2"/>
          <a:stretch>
            <a:fillRect/>
          </a:stretch>
        </p:blipFill>
        <p:spPr>
          <a:xfrm>
            <a:off x="382386" y="1560445"/>
            <a:ext cx="6647469" cy="3732910"/>
          </a:xfrm>
          <a:prstGeom prst="rect">
            <a:avLst/>
          </a:prstGeom>
        </p:spPr>
      </p:pic>
      <p:sp>
        <p:nvSpPr>
          <p:cNvPr id="5" name="Rectangle 4">
            <a:extLst>
              <a:ext uri="{FF2B5EF4-FFF2-40B4-BE49-F238E27FC236}">
                <a16:creationId xmlns:a16="http://schemas.microsoft.com/office/drawing/2014/main" id="{3423556F-7910-F81D-AFCE-86642C352081}"/>
              </a:ext>
            </a:extLst>
          </p:cNvPr>
          <p:cNvSpPr/>
          <p:nvPr/>
        </p:nvSpPr>
        <p:spPr>
          <a:xfrm>
            <a:off x="0" y="0"/>
            <a:ext cx="8537171" cy="12219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7C54F50E-815F-672D-7CFE-341C2E96B699}"/>
              </a:ext>
            </a:extLst>
          </p:cNvPr>
          <p:cNvSpPr txBox="1"/>
          <p:nvPr/>
        </p:nvSpPr>
        <p:spPr>
          <a:xfrm>
            <a:off x="128846" y="380152"/>
            <a:ext cx="8279477"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Dottee Extended" panose="00000505000000000000" pitchFamily="50" charset="0"/>
                <a:ea typeface="+mn-ea"/>
                <a:cs typeface="+mn-cs"/>
              </a:rPr>
              <a:t>HOW IT LOOKS</a:t>
            </a:r>
          </a:p>
        </p:txBody>
      </p:sp>
      <p:sp>
        <p:nvSpPr>
          <p:cNvPr id="7" name="TextBox 6">
            <a:extLst>
              <a:ext uri="{FF2B5EF4-FFF2-40B4-BE49-F238E27FC236}">
                <a16:creationId xmlns:a16="http://schemas.microsoft.com/office/drawing/2014/main" id="{423BB4DF-8535-4C9D-EFC7-93899AF7CA60}"/>
              </a:ext>
            </a:extLst>
          </p:cNvPr>
          <p:cNvSpPr txBox="1"/>
          <p:nvPr/>
        </p:nvSpPr>
        <p:spPr>
          <a:xfrm>
            <a:off x="7165572" y="3010237"/>
            <a:ext cx="2643446" cy="646331"/>
          </a:xfrm>
          <a:prstGeom prst="rect">
            <a:avLst/>
          </a:prstGeom>
          <a:solidFill>
            <a:srgbClr val="D7FFF3"/>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Non-Dottee Light" panose="00000400000000000000" pitchFamily="50" charset="0"/>
                <a:ea typeface="+mn-ea"/>
                <a:cs typeface="+mn-cs"/>
              </a:rPr>
              <a:t>The time out and signature are displayed on the log</a:t>
            </a:r>
          </a:p>
        </p:txBody>
      </p:sp>
      <p:sp>
        <p:nvSpPr>
          <p:cNvPr id="8" name="Rectangle 7">
            <a:extLst>
              <a:ext uri="{FF2B5EF4-FFF2-40B4-BE49-F238E27FC236}">
                <a16:creationId xmlns:a16="http://schemas.microsoft.com/office/drawing/2014/main" id="{47979FAE-C9BB-A235-8CE2-75C80B6B049B}"/>
              </a:ext>
            </a:extLst>
          </p:cNvPr>
          <p:cNvSpPr/>
          <p:nvPr/>
        </p:nvSpPr>
        <p:spPr>
          <a:xfrm>
            <a:off x="3990109" y="2759825"/>
            <a:ext cx="2570710" cy="1147157"/>
          </a:xfrm>
          <a:prstGeom prst="rect">
            <a:avLst/>
          </a:prstGeom>
          <a:noFill/>
          <a:ln w="28575">
            <a:solidFill>
              <a:srgbClr val="EDF23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26741975-B2D6-B886-FEB0-56E8F29001C8}"/>
              </a:ext>
            </a:extLst>
          </p:cNvPr>
          <p:cNvCxnSpPr>
            <a:cxnSpLocks/>
            <a:stCxn id="8" idx="3"/>
            <a:endCxn id="7" idx="1"/>
          </p:cNvCxnSpPr>
          <p:nvPr/>
        </p:nvCxnSpPr>
        <p:spPr>
          <a:xfrm flipV="1">
            <a:off x="6560819" y="3333403"/>
            <a:ext cx="604753" cy="1"/>
          </a:xfrm>
          <a:prstGeom prst="line">
            <a:avLst/>
          </a:prstGeom>
          <a:ln w="28575">
            <a:solidFill>
              <a:srgbClr val="EDF23B"/>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380A03-E1A8-4A61-847F-3C6E583F96CB}"/>
              </a:ext>
            </a:extLst>
          </p:cNvPr>
          <p:cNvSpPr/>
          <p:nvPr/>
        </p:nvSpPr>
        <p:spPr>
          <a:xfrm>
            <a:off x="-1" y="5430562"/>
            <a:ext cx="9906001" cy="142743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EE8BB53-6ABF-D375-8BCE-4C2F23CC866D}"/>
              </a:ext>
            </a:extLst>
          </p:cNvPr>
          <p:cNvSpPr txBox="1"/>
          <p:nvPr/>
        </p:nvSpPr>
        <p:spPr>
          <a:xfrm>
            <a:off x="128846" y="5497950"/>
            <a:ext cx="968017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All sign out details are displayed on the log including breaks, time out and search signatures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Non-Dottee Light" panose="00000400000000000000" pitchFamily="50" charset="0"/>
                <a:ea typeface="+mn-ea"/>
                <a:cs typeface="+mn-cs"/>
              </a:rPr>
              <a:t>Please follow the search guidelines found in the ‘Sign In and Search’ policy</a:t>
            </a:r>
          </a:p>
        </p:txBody>
      </p:sp>
      <p:sp>
        <p:nvSpPr>
          <p:cNvPr id="2" name="Rectangle: Rounded Corners 1">
            <a:extLst>
              <a:ext uri="{FF2B5EF4-FFF2-40B4-BE49-F238E27FC236}">
                <a16:creationId xmlns:a16="http://schemas.microsoft.com/office/drawing/2014/main" id="{AF5BA08F-7010-D6ED-B337-132E6446583C}"/>
              </a:ext>
            </a:extLst>
          </p:cNvPr>
          <p:cNvSpPr/>
          <p:nvPr/>
        </p:nvSpPr>
        <p:spPr>
          <a:xfrm>
            <a:off x="2832976" y="4994738"/>
            <a:ext cx="1435608" cy="246888"/>
          </a:xfrm>
          <a:prstGeom prst="roundRect">
            <a:avLst>
              <a:gd name="adj" fmla="val 4924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dirty="0" err="1">
                <a:latin typeface="Non-Dottee" panose="00000500000000000000" pitchFamily="50" charset="0"/>
              </a:rPr>
              <a:t>Adhoc</a:t>
            </a:r>
            <a:r>
              <a:rPr lang="en-GB" sz="900" dirty="0">
                <a:latin typeface="Non-Dottee" panose="00000500000000000000" pitchFamily="50" charset="0"/>
              </a:rPr>
              <a:t> Search</a:t>
            </a:r>
          </a:p>
        </p:txBody>
      </p:sp>
    </p:spTree>
    <p:extLst>
      <p:ext uri="{BB962C8B-B14F-4D97-AF65-F5344CB8AC3E}">
        <p14:creationId xmlns:p14="http://schemas.microsoft.com/office/powerpoint/2010/main" val="918466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faa3668-147b-4791-b654-3e0607c72adb" xsi:nil="true"/>
    <lcf76f155ced4ddcb4097134ff3c332f xmlns="42028310-4cac-47b6-ad87-1b2542606e9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464E7D92F5B1D4CB048F587CE1DA324" ma:contentTypeVersion="16" ma:contentTypeDescription="Create a new document." ma:contentTypeScope="" ma:versionID="cf66262d9057d4ac35456d799f799df8">
  <xsd:schema xmlns:xsd="http://www.w3.org/2001/XMLSchema" xmlns:xs="http://www.w3.org/2001/XMLSchema" xmlns:p="http://schemas.microsoft.com/office/2006/metadata/properties" xmlns:ns2="42028310-4cac-47b6-ad87-1b2542606e93" xmlns:ns3="3faa3668-147b-4791-b654-3e0607c72adb" targetNamespace="http://schemas.microsoft.com/office/2006/metadata/properties" ma:root="true" ma:fieldsID="c5fb169ff9fab7eb7ce5836e1db43f9c" ns2:_="" ns3:_="">
    <xsd:import namespace="42028310-4cac-47b6-ad87-1b2542606e93"/>
    <xsd:import namespace="3faa3668-147b-4791-b654-3e0607c72ad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028310-4cac-47b6-ad87-1b2542606e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f531deeb-2674-43eb-80e4-de4fbf68bfe3"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faa3668-147b-4791-b654-3e0607c72adb"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3118732-1708-4b5b-b2e6-bb41079aa92a}" ma:internalName="TaxCatchAll" ma:showField="CatchAllData" ma:web="3faa3668-147b-4791-b654-3e0607c72a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29ED6B-7BDA-4737-8C9C-6B64797F42DF}">
  <ds:schemaRefs>
    <ds:schemaRef ds:uri="http://schemas.microsoft.com/office/2006/metadata/properties"/>
    <ds:schemaRef ds:uri="http://purl.org/dc/elements/1.1/"/>
    <ds:schemaRef ds:uri="e7831c8c-2ab6-470c-97b0-bb64ae818f29"/>
    <ds:schemaRef ds:uri="6da07d3d-b6d0-4c2e-a6b8-f95d374950d0"/>
    <ds:schemaRef ds:uri="http://schemas.microsoft.com/office/2006/documentManagement/types"/>
    <ds:schemaRef ds:uri="http://schemas.microsoft.com/office/infopath/2007/PartnerControls"/>
    <ds:schemaRef ds:uri="http://purl.org/dc/terms/"/>
    <ds:schemaRef ds:uri="http://purl.org/dc/dcmitype/"/>
    <ds:schemaRef ds:uri="http://schemas.openxmlformats.org/package/2006/metadata/core-properties"/>
    <ds:schemaRef ds:uri="http://www.w3.org/XML/1998/namespace"/>
    <ds:schemaRef ds:uri="3faa3668-147b-4791-b654-3e0607c72adb"/>
    <ds:schemaRef ds:uri="42028310-4cac-47b6-ad87-1b2542606e93"/>
  </ds:schemaRefs>
</ds:datastoreItem>
</file>

<file path=customXml/itemProps2.xml><?xml version="1.0" encoding="utf-8"?>
<ds:datastoreItem xmlns:ds="http://schemas.openxmlformats.org/officeDocument/2006/customXml" ds:itemID="{B52AA445-70B2-4128-A5A7-0D3CF96F9693}">
  <ds:schemaRefs>
    <ds:schemaRef ds:uri="http://schemas.microsoft.com/sharepoint/v3/contenttype/forms"/>
  </ds:schemaRefs>
</ds:datastoreItem>
</file>

<file path=customXml/itemProps3.xml><?xml version="1.0" encoding="utf-8"?>
<ds:datastoreItem xmlns:ds="http://schemas.openxmlformats.org/officeDocument/2006/customXml" ds:itemID="{2703391B-62FE-4EB6-8D1E-9EBD9B2EE0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028310-4cac-47b6-ad87-1b2542606e93"/>
    <ds:schemaRef ds:uri="3faa3668-147b-4791-b654-3e0607c72a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1843</TotalTime>
  <Words>1817</Words>
  <Application>Microsoft Office PowerPoint</Application>
  <PresentationFormat>A4 Paper (210x297 mm)</PresentationFormat>
  <Paragraphs>150</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BT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Hudson,P,Peter,XEA3 R</dc:creator>
  <cp:lastModifiedBy>Hyland,TH,Tiffany,XEF R</cp:lastModifiedBy>
  <cp:revision>3</cp:revision>
  <dcterms:created xsi:type="dcterms:W3CDTF">2024-01-05T17:33:25Z</dcterms:created>
  <dcterms:modified xsi:type="dcterms:W3CDTF">2024-03-19T10:51:35Z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5818d02-8d25-4bb9-b27c-e4db64670887_Enabled">
    <vt:lpwstr>true</vt:lpwstr>
  </property>
  <property fmtid="{D5CDD505-2E9C-101B-9397-08002B2CF9AE}" pid="3" name="MSIP_Label_55818d02-8d25-4bb9-b27c-e4db64670887_SetDate">
    <vt:lpwstr>2024-01-05T17:33:25Z</vt:lpwstr>
  </property>
  <property fmtid="{D5CDD505-2E9C-101B-9397-08002B2CF9AE}" pid="4" name="MSIP_Label_55818d02-8d25-4bb9-b27c-e4db64670887_Method">
    <vt:lpwstr>Standard</vt:lpwstr>
  </property>
  <property fmtid="{D5CDD505-2E9C-101B-9397-08002B2CF9AE}" pid="5" name="MSIP_Label_55818d02-8d25-4bb9-b27c-e4db64670887_Name">
    <vt:lpwstr>55818d02-8d25-4bb9-b27c-e4db64670887</vt:lpwstr>
  </property>
  <property fmtid="{D5CDD505-2E9C-101B-9397-08002B2CF9AE}" pid="6" name="MSIP_Label_55818d02-8d25-4bb9-b27c-e4db64670887_SiteId">
    <vt:lpwstr>a7f35688-9c00-4d5e-ba41-29f146377ab0</vt:lpwstr>
  </property>
  <property fmtid="{D5CDD505-2E9C-101B-9397-08002B2CF9AE}" pid="7" name="MSIP_Label_55818d02-8d25-4bb9-b27c-e4db64670887_ActionId">
    <vt:lpwstr>6709c759-8bb4-456a-a58b-9ce4c0352a94</vt:lpwstr>
  </property>
  <property fmtid="{D5CDD505-2E9C-101B-9397-08002B2CF9AE}" pid="8" name="MSIP_Label_55818d02-8d25-4bb9-b27c-e4db64670887_ContentBits">
    <vt:lpwstr>0</vt:lpwstr>
  </property>
  <property fmtid="{D5CDD505-2E9C-101B-9397-08002B2CF9AE}" pid="9" name="ContentTypeId">
    <vt:lpwstr>0x010100E464E7D92F5B1D4CB048F587CE1DA324</vt:lpwstr>
  </property>
  <property fmtid="{D5CDD505-2E9C-101B-9397-08002B2CF9AE}" pid="10" name="MediaServiceImageTags">
    <vt:lpwstr/>
  </property>
</Properties>
</file>