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94" r:id="rId5"/>
    <p:sldId id="287" r:id="rId6"/>
    <p:sldId id="288" r:id="rId7"/>
    <p:sldId id="260" r:id="rId8"/>
    <p:sldId id="261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23B"/>
    <a:srgbClr val="00A59B"/>
    <a:srgbClr val="D7FFF3"/>
    <a:srgbClr val="D8F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6535CD-29D0-4A65-A7C6-5A6A334BCFC8}" v="24" dt="2024-03-10T23:01:27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50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90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26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8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76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218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26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75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15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20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11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45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2C6FF1-CDB8-8B15-5B02-957E22848ED8}"/>
              </a:ext>
            </a:extLst>
          </p:cNvPr>
          <p:cNvSpPr txBox="1"/>
          <p:nvPr/>
        </p:nvSpPr>
        <p:spPr>
          <a:xfrm>
            <a:off x="490451" y="2936557"/>
            <a:ext cx="85288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ttee Extended" panose="00000505000000000000" pitchFamily="50" charset="0"/>
                <a:ea typeface="+mn-ea"/>
                <a:cs typeface="+mn-cs"/>
              </a:rPr>
              <a:t>THE MOBILE APP</a:t>
            </a:r>
          </a:p>
        </p:txBody>
      </p:sp>
    </p:spTree>
    <p:extLst>
      <p:ext uri="{BB962C8B-B14F-4D97-AF65-F5344CB8AC3E}">
        <p14:creationId xmlns:p14="http://schemas.microsoft.com/office/powerpoint/2010/main" val="2620907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94A04494-8C76-16A4-E215-6E9D011336D7}"/>
              </a:ext>
            </a:extLst>
          </p:cNvPr>
          <p:cNvGrpSpPr/>
          <p:nvPr/>
        </p:nvGrpSpPr>
        <p:grpSpPr>
          <a:xfrm>
            <a:off x="4869751" y="1384071"/>
            <a:ext cx="2603825" cy="4596073"/>
            <a:chOff x="4869751" y="1384071"/>
            <a:chExt cx="2603825" cy="459607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CA47FDA-CBFB-3F51-A834-CDE6FBF3B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9751" y="1384071"/>
              <a:ext cx="2603825" cy="221103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2801415-9DF9-EE80-7B6A-8F60E249E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8428" y="3281774"/>
              <a:ext cx="2595147" cy="269837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9004E36-98F2-F094-F3B3-E23BBC5DF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21" y="1384070"/>
            <a:ext cx="2612159" cy="45969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FE38F7-DA6B-6017-1711-8D30872A21E4}"/>
              </a:ext>
            </a:extLst>
          </p:cNvPr>
          <p:cNvSpPr/>
          <p:nvPr/>
        </p:nvSpPr>
        <p:spPr>
          <a:xfrm>
            <a:off x="583218" y="4943578"/>
            <a:ext cx="1822564" cy="520413"/>
          </a:xfrm>
          <a:prstGeom prst="rect">
            <a:avLst/>
          </a:prstGeom>
          <a:noFill/>
          <a:ln w="28575">
            <a:solidFill>
              <a:srgbClr val="EDF23B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2C07B6-8D71-D77A-E3E9-BA0680762D7E}"/>
              </a:ext>
            </a:extLst>
          </p:cNvPr>
          <p:cNvSpPr/>
          <p:nvPr/>
        </p:nvSpPr>
        <p:spPr>
          <a:xfrm>
            <a:off x="0" y="0"/>
            <a:ext cx="8537171" cy="12219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EDDB0-C71D-A881-CEB0-CBCD1375B21B}"/>
              </a:ext>
            </a:extLst>
          </p:cNvPr>
          <p:cNvSpPr txBox="1"/>
          <p:nvPr/>
        </p:nvSpPr>
        <p:spPr>
          <a:xfrm>
            <a:off x="128846" y="380152"/>
            <a:ext cx="853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Dottee Extended" panose="00000505000000000000" pitchFamily="50" charset="0"/>
              </a:rPr>
              <a:t>Daily Reconciliation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F1E205-1076-0C7D-974C-23427B3723C6}"/>
              </a:ext>
            </a:extLst>
          </p:cNvPr>
          <p:cNvSpPr/>
          <p:nvPr/>
        </p:nvSpPr>
        <p:spPr>
          <a:xfrm>
            <a:off x="4953000" y="2112264"/>
            <a:ext cx="2370513" cy="3794760"/>
          </a:xfrm>
          <a:prstGeom prst="rect">
            <a:avLst/>
          </a:prstGeom>
          <a:noFill/>
          <a:ln w="28575">
            <a:solidFill>
              <a:srgbClr val="EDF23B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248BCC3-CA25-AA87-8E55-EAC420861A5D}"/>
              </a:ext>
            </a:extLst>
          </p:cNvPr>
          <p:cNvCxnSpPr>
            <a:cxnSpLocks/>
            <a:stCxn id="2" idx="3"/>
            <a:endCxn id="8" idx="1"/>
          </p:cNvCxnSpPr>
          <p:nvPr/>
        </p:nvCxnSpPr>
        <p:spPr>
          <a:xfrm flipV="1">
            <a:off x="7323513" y="3923227"/>
            <a:ext cx="313658" cy="86417"/>
          </a:xfrm>
          <a:prstGeom prst="line">
            <a:avLst/>
          </a:prstGeom>
          <a:ln w="28575">
            <a:solidFill>
              <a:srgbClr val="EDF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151DAE5-8886-60A6-7950-FFD1F0AED27E}"/>
              </a:ext>
            </a:extLst>
          </p:cNvPr>
          <p:cNvSpPr txBox="1"/>
          <p:nvPr/>
        </p:nvSpPr>
        <p:spPr>
          <a:xfrm>
            <a:off x="7637171" y="1384070"/>
            <a:ext cx="1800000" cy="5078313"/>
          </a:xfrm>
          <a:prstGeom prst="rect">
            <a:avLst/>
          </a:prstGeom>
          <a:solidFill>
            <a:srgbClr val="D7FFF3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Non-Dottee Light" panose="00000400000000000000" pitchFamily="50" charset="0"/>
              </a:rPr>
              <a:t>Enter your store code or name. Select the date you’re completing the reconciliation for.</a:t>
            </a:r>
          </a:p>
          <a:p>
            <a:r>
              <a:rPr lang="en-GB" dirty="0">
                <a:latin typeface="Non-Dottee Light" panose="00000400000000000000" pitchFamily="50" charset="0"/>
              </a:rPr>
              <a:t>Complete all the daily checks, enter any comments, sign to confirm that the daily reconciliation is completed and select ‘SUBMIT’.</a:t>
            </a:r>
          </a:p>
          <a:p>
            <a:r>
              <a:rPr lang="en-GB" dirty="0">
                <a:latin typeface="Non-Dottee Light" panose="00000400000000000000" pitchFamily="50" charset="0"/>
              </a:rPr>
              <a:t>‘COMPLETED’ will display once completed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3B34F-8E06-B823-9916-33D69B4FE9EC}"/>
              </a:ext>
            </a:extLst>
          </p:cNvPr>
          <p:cNvSpPr txBox="1"/>
          <p:nvPr/>
        </p:nvSpPr>
        <p:spPr>
          <a:xfrm>
            <a:off x="2939504" y="3179377"/>
            <a:ext cx="1800000" cy="2800767"/>
          </a:xfrm>
          <a:prstGeom prst="rect">
            <a:avLst/>
          </a:prstGeom>
          <a:solidFill>
            <a:srgbClr val="D7FFF3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Non-Dottee Light" panose="00000400000000000000" pitchFamily="50" charset="0"/>
              </a:rPr>
              <a:t>To complete the daily reconciliation, open the app, select the down arrow to open the admin menu and select </a:t>
            </a:r>
          </a:p>
          <a:p>
            <a:r>
              <a:rPr lang="en-GB" sz="1600" dirty="0">
                <a:latin typeface="Non-Dottee Light" panose="00000400000000000000" pitchFamily="50" charset="0"/>
              </a:rPr>
              <a:t>‘DAILY RECONCILIATION’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1102DC-431B-0118-B81C-B7157FC5B4A7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 flipV="1">
            <a:off x="2405782" y="4579761"/>
            <a:ext cx="533722" cy="624024"/>
          </a:xfrm>
          <a:prstGeom prst="line">
            <a:avLst/>
          </a:prstGeom>
          <a:ln w="28575">
            <a:solidFill>
              <a:srgbClr val="EDF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810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2C6FF1-CDB8-8B15-5B02-957E22848ED8}"/>
              </a:ext>
            </a:extLst>
          </p:cNvPr>
          <p:cNvSpPr txBox="1"/>
          <p:nvPr/>
        </p:nvSpPr>
        <p:spPr>
          <a:xfrm>
            <a:off x="490451" y="2936557"/>
            <a:ext cx="85288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ttee Extended" panose="00000505000000000000" pitchFamily="50" charset="0"/>
                <a:ea typeface="+mn-ea"/>
                <a:cs typeface="+mn-cs"/>
              </a:rPr>
              <a:t>THE TABLET APP</a:t>
            </a:r>
          </a:p>
        </p:txBody>
      </p:sp>
    </p:spTree>
    <p:extLst>
      <p:ext uri="{BB962C8B-B14F-4D97-AF65-F5344CB8AC3E}">
        <p14:creationId xmlns:p14="http://schemas.microsoft.com/office/powerpoint/2010/main" val="1071391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76EBDEC-C7D6-5D2A-A893-ABE9208FA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85" y="1556053"/>
            <a:ext cx="6640610" cy="37435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0A0377-5773-F2D6-A367-9FF8893622B2}"/>
              </a:ext>
            </a:extLst>
          </p:cNvPr>
          <p:cNvSpPr/>
          <p:nvPr/>
        </p:nvSpPr>
        <p:spPr>
          <a:xfrm>
            <a:off x="0" y="0"/>
            <a:ext cx="8537171" cy="12219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1310C-1DFE-DA97-5AB5-1F3A0B3AAE26}"/>
              </a:ext>
            </a:extLst>
          </p:cNvPr>
          <p:cNvSpPr txBox="1"/>
          <p:nvPr/>
        </p:nvSpPr>
        <p:spPr>
          <a:xfrm>
            <a:off x="128846" y="380152"/>
            <a:ext cx="8279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ttee Extended" panose="00000505000000000000" pitchFamily="50" charset="0"/>
                <a:ea typeface="+mn-ea"/>
                <a:cs typeface="+mn-cs"/>
              </a:rPr>
              <a:t>DAILY RECONCILIATION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5B38A0-28AE-208F-5CDC-16B6A585CE29}"/>
              </a:ext>
            </a:extLst>
          </p:cNvPr>
          <p:cNvSpPr txBox="1"/>
          <p:nvPr/>
        </p:nvSpPr>
        <p:spPr>
          <a:xfrm>
            <a:off x="7165572" y="4906146"/>
            <a:ext cx="2643446" cy="361637"/>
          </a:xfrm>
          <a:prstGeom prst="rect">
            <a:avLst/>
          </a:prstGeom>
          <a:solidFill>
            <a:srgbClr val="D7FFF3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Select ‘Daily Reconciliation’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9E4B96-548D-F8F5-31EA-75D584C5938B}"/>
              </a:ext>
            </a:extLst>
          </p:cNvPr>
          <p:cNvSpPr/>
          <p:nvPr/>
        </p:nvSpPr>
        <p:spPr>
          <a:xfrm>
            <a:off x="382385" y="4912821"/>
            <a:ext cx="1878677" cy="359311"/>
          </a:xfrm>
          <a:prstGeom prst="rect">
            <a:avLst/>
          </a:prstGeom>
          <a:noFill/>
          <a:ln w="28575">
            <a:solidFill>
              <a:srgbClr val="EDF23B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8A10B2-6A16-9D50-0685-B624ED146C76}"/>
              </a:ext>
            </a:extLst>
          </p:cNvPr>
          <p:cNvSpPr/>
          <p:nvPr/>
        </p:nvSpPr>
        <p:spPr>
          <a:xfrm>
            <a:off x="-1" y="5430562"/>
            <a:ext cx="9906001" cy="1427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0CE7D-AA86-8FB9-7CD2-4746E80F722F}"/>
              </a:ext>
            </a:extLst>
          </p:cNvPr>
          <p:cNvSpPr txBox="1"/>
          <p:nvPr/>
        </p:nvSpPr>
        <p:spPr>
          <a:xfrm>
            <a:off x="128846" y="5497950"/>
            <a:ext cx="968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Daily reconciliation must be completed daily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Please check the ‘Daily Admin and Paperwork’ policy for more details on completing the daily checks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19BE02-A6C2-0D61-3E3D-13C84D34B17F}"/>
              </a:ext>
            </a:extLst>
          </p:cNvPr>
          <p:cNvSpPr/>
          <p:nvPr/>
        </p:nvSpPr>
        <p:spPr>
          <a:xfrm>
            <a:off x="2832976" y="4994738"/>
            <a:ext cx="1435608" cy="246888"/>
          </a:xfrm>
          <a:prstGeom prst="roundRect">
            <a:avLst>
              <a:gd name="adj" fmla="val 4924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err="1">
                <a:latin typeface="Non-Dottee" panose="00000500000000000000" pitchFamily="50" charset="0"/>
              </a:rPr>
              <a:t>Adhoc</a:t>
            </a:r>
            <a:r>
              <a:rPr lang="en-GB" sz="900" dirty="0">
                <a:latin typeface="Non-Dottee" panose="00000500000000000000" pitchFamily="50" charset="0"/>
              </a:rPr>
              <a:t> Search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5C8CD22-9A73-BAC9-6A09-774EDA87BB62}"/>
              </a:ext>
            </a:extLst>
          </p:cNvPr>
          <p:cNvCxnSpPr>
            <a:cxnSpLocks/>
            <a:stCxn id="3" idx="3"/>
            <a:endCxn id="2" idx="1"/>
          </p:cNvCxnSpPr>
          <p:nvPr/>
        </p:nvCxnSpPr>
        <p:spPr>
          <a:xfrm flipV="1">
            <a:off x="2261062" y="5086965"/>
            <a:ext cx="4904510" cy="5512"/>
          </a:xfrm>
          <a:prstGeom prst="line">
            <a:avLst/>
          </a:prstGeom>
          <a:ln w="28575">
            <a:solidFill>
              <a:srgbClr val="EDF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20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CB60B1-85FE-8539-B4D0-3841D4F10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86" y="1560447"/>
            <a:ext cx="6647469" cy="37353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3C041B-C042-80CE-CF83-E379468C980B}"/>
              </a:ext>
            </a:extLst>
          </p:cNvPr>
          <p:cNvSpPr/>
          <p:nvPr/>
        </p:nvSpPr>
        <p:spPr>
          <a:xfrm>
            <a:off x="0" y="0"/>
            <a:ext cx="8537171" cy="12219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A52282-3E6B-D90D-B386-84A23D34F109}"/>
              </a:ext>
            </a:extLst>
          </p:cNvPr>
          <p:cNvSpPr txBox="1"/>
          <p:nvPr/>
        </p:nvSpPr>
        <p:spPr>
          <a:xfrm>
            <a:off x="128846" y="380152"/>
            <a:ext cx="8279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ttee Extended" panose="00000505000000000000" pitchFamily="50" charset="0"/>
                <a:ea typeface="+mn-ea"/>
                <a:cs typeface="+mn-cs"/>
              </a:rPr>
              <a:t>DAILY RECONCILIATION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E28EFD-58F1-7DBE-EA76-FE0761474F5E}"/>
              </a:ext>
            </a:extLst>
          </p:cNvPr>
          <p:cNvSpPr txBox="1"/>
          <p:nvPr/>
        </p:nvSpPr>
        <p:spPr>
          <a:xfrm>
            <a:off x="7165572" y="2188086"/>
            <a:ext cx="2643446" cy="2862322"/>
          </a:xfrm>
          <a:prstGeom prst="rect">
            <a:avLst/>
          </a:prstGeom>
          <a:solidFill>
            <a:srgbClr val="D7FFF3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Select the date that you are completing the reconciliation for, </a:t>
            </a:r>
            <a:r>
              <a:rPr lang="en-GB" dirty="0">
                <a:solidFill>
                  <a:prstClr val="black"/>
                </a:solidFill>
                <a:latin typeface="Non-Dottee Light" panose="00000400000000000000" pitchFamily="50" charset="0"/>
              </a:rPr>
              <a:t>c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omplete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 all the required checks for the previous day as ‘Yes’ or ‘NA’, enter your UIN and select, record any notes, sign in the signature box and select ‘Submit’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7FB048-AC9C-985F-37CC-81108E3CB5E5}"/>
              </a:ext>
            </a:extLst>
          </p:cNvPr>
          <p:cNvSpPr/>
          <p:nvPr/>
        </p:nvSpPr>
        <p:spPr>
          <a:xfrm>
            <a:off x="382386" y="1961804"/>
            <a:ext cx="6647469" cy="3333986"/>
          </a:xfrm>
          <a:prstGeom prst="rect">
            <a:avLst/>
          </a:prstGeom>
          <a:noFill/>
          <a:ln w="28575">
            <a:solidFill>
              <a:srgbClr val="EDF23B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6837A4-59D5-4ACD-B728-1E3551D839BF}"/>
              </a:ext>
            </a:extLst>
          </p:cNvPr>
          <p:cNvCxnSpPr>
            <a:cxnSpLocks/>
            <a:stCxn id="4" idx="3"/>
            <a:endCxn id="2" idx="1"/>
          </p:cNvCxnSpPr>
          <p:nvPr/>
        </p:nvCxnSpPr>
        <p:spPr>
          <a:xfrm flipV="1">
            <a:off x="7029855" y="3619247"/>
            <a:ext cx="135717" cy="9550"/>
          </a:xfrm>
          <a:prstGeom prst="line">
            <a:avLst/>
          </a:prstGeom>
          <a:ln w="28575">
            <a:solidFill>
              <a:srgbClr val="EDF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1DCDA9E-B4CF-636C-0CB8-6D2E03EF28F3}"/>
              </a:ext>
            </a:extLst>
          </p:cNvPr>
          <p:cNvSpPr/>
          <p:nvPr/>
        </p:nvSpPr>
        <p:spPr>
          <a:xfrm>
            <a:off x="-1" y="5430562"/>
            <a:ext cx="9906001" cy="1427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75B4FE-8D9E-EA2B-EF39-6874EAFE757F}"/>
              </a:ext>
            </a:extLst>
          </p:cNvPr>
          <p:cNvSpPr txBox="1"/>
          <p:nvPr/>
        </p:nvSpPr>
        <p:spPr>
          <a:xfrm>
            <a:off x="128846" y="5497950"/>
            <a:ext cx="9680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Complete all questions on the declaration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Please note: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Please check the ‘Daily Admin and Paperwork’ policy for which paperwork must be retained and filed, securely, in a brown envelope</a:t>
            </a:r>
          </a:p>
        </p:txBody>
      </p:sp>
    </p:spTree>
    <p:extLst>
      <p:ext uri="{BB962C8B-B14F-4D97-AF65-F5344CB8AC3E}">
        <p14:creationId xmlns:p14="http://schemas.microsoft.com/office/powerpoint/2010/main" val="3917066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aa3668-147b-4791-b654-3e0607c72adb" xsi:nil="true"/>
    <lcf76f155ced4ddcb4097134ff3c332f xmlns="42028310-4cac-47b6-ad87-1b2542606e9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4E7D92F5B1D4CB048F587CE1DA324" ma:contentTypeVersion="16" ma:contentTypeDescription="Create a new document." ma:contentTypeScope="" ma:versionID="cf66262d9057d4ac35456d799f799df8">
  <xsd:schema xmlns:xsd="http://www.w3.org/2001/XMLSchema" xmlns:xs="http://www.w3.org/2001/XMLSchema" xmlns:p="http://schemas.microsoft.com/office/2006/metadata/properties" xmlns:ns2="42028310-4cac-47b6-ad87-1b2542606e93" xmlns:ns3="3faa3668-147b-4791-b654-3e0607c72adb" targetNamespace="http://schemas.microsoft.com/office/2006/metadata/properties" ma:root="true" ma:fieldsID="c5fb169ff9fab7eb7ce5836e1db43f9c" ns2:_="" ns3:_="">
    <xsd:import namespace="42028310-4cac-47b6-ad87-1b2542606e93"/>
    <xsd:import namespace="3faa3668-147b-4791-b654-3e0607c72a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028310-4cac-47b6-ad87-1b2542606e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531deeb-2674-43eb-80e4-de4fbf68b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aa3668-147b-4791-b654-3e0607c72ad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3118732-1708-4b5b-b2e6-bb41079aa92a}" ma:internalName="TaxCatchAll" ma:showField="CatchAllData" ma:web="3faa3668-147b-4791-b654-3e0607c72a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29ED6B-7BDA-4737-8C9C-6B64797F42DF}">
  <ds:schemaRefs>
    <ds:schemaRef ds:uri="http://schemas.microsoft.com/office/2006/metadata/properties"/>
    <ds:schemaRef ds:uri="http://purl.org/dc/elements/1.1/"/>
    <ds:schemaRef ds:uri="e7831c8c-2ab6-470c-97b0-bb64ae818f29"/>
    <ds:schemaRef ds:uri="6da07d3d-b6d0-4c2e-a6b8-f95d374950d0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http://www.w3.org/XML/1998/namespace"/>
    <ds:schemaRef ds:uri="3faa3668-147b-4791-b654-3e0607c72adb"/>
    <ds:schemaRef ds:uri="42028310-4cac-47b6-ad87-1b2542606e93"/>
  </ds:schemaRefs>
</ds:datastoreItem>
</file>

<file path=customXml/itemProps2.xml><?xml version="1.0" encoding="utf-8"?>
<ds:datastoreItem xmlns:ds="http://schemas.openxmlformats.org/officeDocument/2006/customXml" ds:itemID="{B52AA445-70B2-4128-A5A7-0D3CF96F96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750D7A-F59E-4172-AB9B-1CBA359D25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028310-4cac-47b6-ad87-1b2542606e93"/>
    <ds:schemaRef ds:uri="3faa3668-147b-4791-b654-3e0607c72a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1847</TotalTime>
  <Words>197</Words>
  <Application>Microsoft Office PowerPoint</Application>
  <PresentationFormat>A4 Paper (210x297 mm)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BT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Hudson,P,Peter,XEA3 R</dc:creator>
  <cp:lastModifiedBy>Hyland,TH,Tiffany,XEF R</cp:lastModifiedBy>
  <cp:revision>3</cp:revision>
  <dcterms:created xsi:type="dcterms:W3CDTF">2024-01-05T17:33:25Z</dcterms:created>
  <dcterms:modified xsi:type="dcterms:W3CDTF">2024-03-19T10:54:40Z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818d02-8d25-4bb9-b27c-e4db64670887_Enabled">
    <vt:lpwstr>true</vt:lpwstr>
  </property>
  <property fmtid="{D5CDD505-2E9C-101B-9397-08002B2CF9AE}" pid="3" name="MSIP_Label_55818d02-8d25-4bb9-b27c-e4db64670887_SetDate">
    <vt:lpwstr>2024-01-05T17:33:25Z</vt:lpwstr>
  </property>
  <property fmtid="{D5CDD505-2E9C-101B-9397-08002B2CF9AE}" pid="4" name="MSIP_Label_55818d02-8d25-4bb9-b27c-e4db64670887_Method">
    <vt:lpwstr>Standard</vt:lpwstr>
  </property>
  <property fmtid="{D5CDD505-2E9C-101B-9397-08002B2CF9AE}" pid="5" name="MSIP_Label_55818d02-8d25-4bb9-b27c-e4db64670887_Name">
    <vt:lpwstr>55818d02-8d25-4bb9-b27c-e4db64670887</vt:lpwstr>
  </property>
  <property fmtid="{D5CDD505-2E9C-101B-9397-08002B2CF9AE}" pid="6" name="MSIP_Label_55818d02-8d25-4bb9-b27c-e4db64670887_SiteId">
    <vt:lpwstr>a7f35688-9c00-4d5e-ba41-29f146377ab0</vt:lpwstr>
  </property>
  <property fmtid="{D5CDD505-2E9C-101B-9397-08002B2CF9AE}" pid="7" name="MSIP_Label_55818d02-8d25-4bb9-b27c-e4db64670887_ActionId">
    <vt:lpwstr>6709c759-8bb4-456a-a58b-9ce4c0352a94</vt:lpwstr>
  </property>
  <property fmtid="{D5CDD505-2E9C-101B-9397-08002B2CF9AE}" pid="8" name="MSIP_Label_55818d02-8d25-4bb9-b27c-e4db64670887_ContentBits">
    <vt:lpwstr>0</vt:lpwstr>
  </property>
  <property fmtid="{D5CDD505-2E9C-101B-9397-08002B2CF9AE}" pid="9" name="ContentTypeId">
    <vt:lpwstr>0x010100E464E7D92F5B1D4CB048F587CE1DA324</vt:lpwstr>
  </property>
  <property fmtid="{D5CDD505-2E9C-101B-9397-08002B2CF9AE}" pid="10" name="MediaServiceImageTags">
    <vt:lpwstr/>
  </property>
</Properties>
</file>