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7" r:id="rId7"/>
    <p:sldId id="268" r:id="rId8"/>
    <p:sldId id="258" r:id="rId9"/>
    <p:sldId id="264" r:id="rId10"/>
    <p:sldId id="265" r:id="rId11"/>
    <p:sldId id="259"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5DB"/>
    <a:srgbClr val="C8C9CF"/>
    <a:srgbClr val="F7F7F7"/>
    <a:srgbClr val="5B9BD5"/>
    <a:srgbClr val="F6F8F7"/>
    <a:srgbClr val="FFF907"/>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83" autoAdjust="0"/>
    <p:restoredTop sz="94660"/>
  </p:normalViewPr>
  <p:slideViewPr>
    <p:cSldViewPr snapToGrid="0">
      <p:cViewPr varScale="1">
        <p:scale>
          <a:sx n="86" d="100"/>
          <a:sy n="86" d="100"/>
        </p:scale>
        <p:origin x="379"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31892DB-FC05-49F0-9480-EE73447A661A}" type="datetimeFigureOut">
              <a:rPr lang="en-GB" smtClean="0"/>
              <a:t>14/07/2023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E99C4-2C3D-47C6-BD26-C8F0973E9B54}" type="slidenum">
              <a:rPr lang="en-GB" smtClean="0"/>
              <a:t>‹#›</a:t>
            </a:fld>
            <a:endParaRPr lang="en-GB"/>
          </a:p>
        </p:txBody>
      </p:sp>
    </p:spTree>
    <p:extLst>
      <p:ext uri="{BB962C8B-B14F-4D97-AF65-F5344CB8AC3E}">
        <p14:creationId xmlns:p14="http://schemas.microsoft.com/office/powerpoint/2010/main" val="188926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31892DB-FC05-49F0-9480-EE73447A661A}" type="datetimeFigureOut">
              <a:rPr lang="en-GB" smtClean="0"/>
              <a:t>14/07/2023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E99C4-2C3D-47C6-BD26-C8F0973E9B54}" type="slidenum">
              <a:rPr lang="en-GB" smtClean="0"/>
              <a:t>‹#›</a:t>
            </a:fld>
            <a:endParaRPr lang="en-GB"/>
          </a:p>
        </p:txBody>
      </p:sp>
    </p:spTree>
    <p:extLst>
      <p:ext uri="{BB962C8B-B14F-4D97-AF65-F5344CB8AC3E}">
        <p14:creationId xmlns:p14="http://schemas.microsoft.com/office/powerpoint/2010/main" val="3279584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1892DB-FC05-49F0-9480-EE73447A661A}" type="datetimeFigureOut">
              <a:rPr lang="en-GB" smtClean="0"/>
              <a:t>14/07/2023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E99C4-2C3D-47C6-BD26-C8F0973E9B54}" type="slidenum">
              <a:rPr lang="en-GB" smtClean="0"/>
              <a:t>‹#›</a:t>
            </a:fld>
            <a:endParaRPr lang="en-GB"/>
          </a:p>
        </p:txBody>
      </p:sp>
    </p:spTree>
    <p:extLst>
      <p:ext uri="{BB962C8B-B14F-4D97-AF65-F5344CB8AC3E}">
        <p14:creationId xmlns:p14="http://schemas.microsoft.com/office/powerpoint/2010/main" val="351300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31892DB-FC05-49F0-9480-EE73447A661A}" type="datetimeFigureOut">
              <a:rPr lang="en-GB" smtClean="0"/>
              <a:t>14/07/2023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BE99C4-2C3D-47C6-BD26-C8F0973E9B54}" type="slidenum">
              <a:rPr lang="en-GB" smtClean="0"/>
              <a:t>‹#›</a:t>
            </a:fld>
            <a:endParaRPr lang="en-GB"/>
          </a:p>
        </p:txBody>
      </p:sp>
    </p:spTree>
    <p:extLst>
      <p:ext uri="{BB962C8B-B14F-4D97-AF65-F5344CB8AC3E}">
        <p14:creationId xmlns:p14="http://schemas.microsoft.com/office/powerpoint/2010/main" val="2675217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31892DB-FC05-49F0-9480-EE73447A661A}" type="datetimeFigureOut">
              <a:rPr lang="en-GB" smtClean="0"/>
              <a:t>14/07/2023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3BE99C4-2C3D-47C6-BD26-C8F0973E9B54}" type="slidenum">
              <a:rPr lang="en-GB" smtClean="0"/>
              <a:t>‹#›</a:t>
            </a:fld>
            <a:endParaRPr lang="en-GB"/>
          </a:p>
        </p:txBody>
      </p:sp>
    </p:spTree>
    <p:extLst>
      <p:ext uri="{BB962C8B-B14F-4D97-AF65-F5344CB8AC3E}">
        <p14:creationId xmlns:p14="http://schemas.microsoft.com/office/powerpoint/2010/main" val="3825335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31892DB-FC05-49F0-9480-EE73447A661A}" type="datetimeFigureOut">
              <a:rPr lang="en-GB" smtClean="0"/>
              <a:t>14/07/2023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3BE99C4-2C3D-47C6-BD26-C8F0973E9B54}" type="slidenum">
              <a:rPr lang="en-GB" smtClean="0"/>
              <a:t>‹#›</a:t>
            </a:fld>
            <a:endParaRPr lang="en-GB"/>
          </a:p>
        </p:txBody>
      </p:sp>
    </p:spTree>
    <p:extLst>
      <p:ext uri="{BB962C8B-B14F-4D97-AF65-F5344CB8AC3E}">
        <p14:creationId xmlns:p14="http://schemas.microsoft.com/office/powerpoint/2010/main" val="2409811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1892DB-FC05-49F0-9480-EE73447A661A}" type="datetimeFigureOut">
              <a:rPr lang="en-GB" smtClean="0"/>
              <a:t>14/07/2023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3BE99C4-2C3D-47C6-BD26-C8F0973E9B54}" type="slidenum">
              <a:rPr lang="en-GB" smtClean="0"/>
              <a:t>‹#›</a:t>
            </a:fld>
            <a:endParaRPr lang="en-GB"/>
          </a:p>
        </p:txBody>
      </p:sp>
    </p:spTree>
    <p:extLst>
      <p:ext uri="{BB962C8B-B14F-4D97-AF65-F5344CB8AC3E}">
        <p14:creationId xmlns:p14="http://schemas.microsoft.com/office/powerpoint/2010/main" val="3227617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31892DB-FC05-49F0-9480-EE73447A661A}" type="datetimeFigureOut">
              <a:rPr lang="en-GB" smtClean="0"/>
              <a:t>14/07/2023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BE99C4-2C3D-47C6-BD26-C8F0973E9B54}" type="slidenum">
              <a:rPr lang="en-GB" smtClean="0"/>
              <a:t>‹#›</a:t>
            </a:fld>
            <a:endParaRPr lang="en-GB"/>
          </a:p>
        </p:txBody>
      </p:sp>
    </p:spTree>
    <p:extLst>
      <p:ext uri="{BB962C8B-B14F-4D97-AF65-F5344CB8AC3E}">
        <p14:creationId xmlns:p14="http://schemas.microsoft.com/office/powerpoint/2010/main" val="630143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31892DB-FC05-49F0-9480-EE73447A661A}" type="datetimeFigureOut">
              <a:rPr lang="en-GB" smtClean="0"/>
              <a:t>14/07/2023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BE99C4-2C3D-47C6-BD26-C8F0973E9B54}" type="slidenum">
              <a:rPr lang="en-GB" smtClean="0"/>
              <a:t>‹#›</a:t>
            </a:fld>
            <a:endParaRPr lang="en-GB"/>
          </a:p>
        </p:txBody>
      </p:sp>
    </p:spTree>
    <p:extLst>
      <p:ext uri="{BB962C8B-B14F-4D97-AF65-F5344CB8AC3E}">
        <p14:creationId xmlns:p14="http://schemas.microsoft.com/office/powerpoint/2010/main" val="3452548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31892DB-FC05-49F0-9480-EE73447A661A}" type="datetimeFigureOut">
              <a:rPr lang="en-GB" smtClean="0"/>
              <a:t>14/07/2023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E99C4-2C3D-47C6-BD26-C8F0973E9B54}" type="slidenum">
              <a:rPr lang="en-GB" smtClean="0"/>
              <a:t>‹#›</a:t>
            </a:fld>
            <a:endParaRPr lang="en-GB"/>
          </a:p>
        </p:txBody>
      </p:sp>
    </p:spTree>
    <p:extLst>
      <p:ext uri="{BB962C8B-B14F-4D97-AF65-F5344CB8AC3E}">
        <p14:creationId xmlns:p14="http://schemas.microsoft.com/office/powerpoint/2010/main" val="2861083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31892DB-FC05-49F0-9480-EE73447A661A}" type="datetimeFigureOut">
              <a:rPr lang="en-GB" smtClean="0"/>
              <a:t>14/07/2023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E99C4-2C3D-47C6-BD26-C8F0973E9B54}" type="slidenum">
              <a:rPr lang="en-GB" smtClean="0"/>
              <a:t>‹#›</a:t>
            </a:fld>
            <a:endParaRPr lang="en-GB"/>
          </a:p>
        </p:txBody>
      </p:sp>
    </p:spTree>
    <p:extLst>
      <p:ext uri="{BB962C8B-B14F-4D97-AF65-F5344CB8AC3E}">
        <p14:creationId xmlns:p14="http://schemas.microsoft.com/office/powerpoint/2010/main" val="2820600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1892DB-FC05-49F0-9480-EE73447A661A}" type="datetimeFigureOut">
              <a:rPr lang="en-GB" smtClean="0"/>
              <a:t>14/07/2023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BE99C4-2C3D-47C6-BD26-C8F0973E9B54}" type="slidenum">
              <a:rPr lang="en-GB" smtClean="0"/>
              <a:t>‹#›</a:t>
            </a:fld>
            <a:endParaRPr lang="en-GB"/>
          </a:p>
        </p:txBody>
      </p:sp>
    </p:spTree>
    <p:extLst>
      <p:ext uri="{BB962C8B-B14F-4D97-AF65-F5344CB8AC3E}">
        <p14:creationId xmlns:p14="http://schemas.microsoft.com/office/powerpoint/2010/main" val="2493796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f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890517" y="735548"/>
            <a:ext cx="6068602" cy="3914424"/>
          </a:xfrm>
        </p:spPr>
        <p:txBody>
          <a:bodyPr>
            <a:normAutofit/>
          </a:bodyPr>
          <a:lstStyle/>
          <a:p>
            <a:pPr algn="l"/>
            <a:r>
              <a:rPr lang="en-GB" sz="2900" b="1" dirty="0">
                <a:latin typeface="EE Nobblee Regular" panose="02000503000000020004" pitchFamily="2" charset="0"/>
              </a:rPr>
              <a:t>Features</a:t>
            </a:r>
          </a:p>
          <a:p>
            <a:pPr marL="285750" indent="-285750" algn="l">
              <a:buFont typeface="Arial" panose="020B0604020202020204" pitchFamily="34" charset="0"/>
              <a:buChar char="•"/>
            </a:pPr>
            <a:r>
              <a:rPr lang="en-GB" sz="1800" dirty="0">
                <a:solidFill>
                  <a:schemeClr val="bg1">
                    <a:lumMod val="50000"/>
                  </a:schemeClr>
                </a:solidFill>
                <a:latin typeface="EE Nobblee Regular" panose="02000503000000020004" pitchFamily="2" charset="0"/>
              </a:rPr>
              <a:t>Bundle Exclusive to EE</a:t>
            </a:r>
          </a:p>
          <a:p>
            <a:pPr marL="285750" indent="-285750" algn="l">
              <a:buFont typeface="Arial" panose="020B0604020202020204" pitchFamily="34" charset="0"/>
              <a:buChar char="•"/>
            </a:pPr>
            <a:r>
              <a:rPr lang="en-GB" sz="1800" dirty="0">
                <a:solidFill>
                  <a:schemeClr val="bg1">
                    <a:lumMod val="50000"/>
                  </a:schemeClr>
                </a:solidFill>
                <a:latin typeface="EE Nobblee Regular" panose="02000503000000020004" pitchFamily="2" charset="0"/>
              </a:rPr>
              <a:t>Enjoy the PlayStation®5 Console – God of War™ </a:t>
            </a:r>
            <a:r>
              <a:rPr lang="en-GB" sz="1800" dirty="0" err="1">
                <a:solidFill>
                  <a:schemeClr val="bg1">
                    <a:lumMod val="50000"/>
                  </a:schemeClr>
                </a:solidFill>
                <a:latin typeface="EE Nobblee Regular" panose="02000503000000020004" pitchFamily="2" charset="0"/>
              </a:rPr>
              <a:t>Ragnarök</a:t>
            </a:r>
            <a:r>
              <a:rPr lang="en-GB" sz="1800" dirty="0">
                <a:solidFill>
                  <a:schemeClr val="bg1">
                    <a:lumMod val="50000"/>
                  </a:schemeClr>
                </a:solidFill>
                <a:latin typeface="EE Nobblee Regular" panose="02000503000000020004" pitchFamily="2" charset="0"/>
              </a:rPr>
              <a:t> Bundle.</a:t>
            </a:r>
          </a:p>
          <a:p>
            <a:pPr marL="285750" indent="-285750" algn="l">
              <a:buFont typeface="Arial" panose="020B0604020202020204" pitchFamily="34" charset="0"/>
              <a:buChar char="•"/>
            </a:pPr>
            <a:r>
              <a:rPr lang="en-GB" sz="1800" dirty="0">
                <a:solidFill>
                  <a:schemeClr val="bg1">
                    <a:lumMod val="50000"/>
                  </a:schemeClr>
                </a:solidFill>
                <a:latin typeface="EE Nobblee Regular" panose="02000503000000020004" pitchFamily="2" charset="0"/>
              </a:rPr>
              <a:t>24 months of PS Plus Premium (4 X £50 PlayStation Store gift cards – worth £199.98)</a:t>
            </a:r>
          </a:p>
          <a:p>
            <a:pPr marL="342900" indent="-342900" algn="l">
              <a:buFont typeface="Arial" panose="020B0604020202020204" pitchFamily="34" charset="0"/>
              <a:buChar char="•"/>
            </a:pPr>
            <a:r>
              <a:rPr lang="en-GB" sz="1800" dirty="0">
                <a:solidFill>
                  <a:schemeClr val="bg1">
                    <a:lumMod val="50000"/>
                  </a:schemeClr>
                </a:solidFill>
                <a:latin typeface="EE Nobblee Regular" panose="02000503000000020004" pitchFamily="2" charset="0"/>
              </a:rPr>
              <a:t>Includes Gamer’s Data Pass – on Mobile Number (worth £11 per month)</a:t>
            </a:r>
          </a:p>
          <a:p>
            <a:pPr marL="342900" indent="-342900" algn="l">
              <a:buFont typeface="Arial" panose="020B0604020202020204" pitchFamily="34" charset="0"/>
              <a:buChar char="•"/>
            </a:pPr>
            <a:r>
              <a:rPr lang="en-GB" sz="1800" dirty="0">
                <a:solidFill>
                  <a:schemeClr val="bg1">
                    <a:lumMod val="50000"/>
                  </a:schemeClr>
                </a:solidFill>
                <a:latin typeface="EE Nobblee Regular" panose="02000503000000020004" pitchFamily="2" charset="0"/>
              </a:rPr>
              <a:t>Includes Video Pass – on Mobile Number (worth £12.49 per month)</a:t>
            </a:r>
          </a:p>
          <a:p>
            <a:pPr marL="342900" indent="-342900">
              <a:buFont typeface="Arial" panose="020B0604020202020204" pitchFamily="34" charset="0"/>
              <a:buChar char="•"/>
            </a:pPr>
            <a:endParaRPr lang="en-GB" dirty="0"/>
          </a:p>
        </p:txBody>
      </p:sp>
      <p:pic>
        <p:nvPicPr>
          <p:cNvPr id="2" name="Picture 1"/>
          <p:cNvPicPr>
            <a:picLocks noChangeAspect="1"/>
          </p:cNvPicPr>
          <p:nvPr/>
        </p:nvPicPr>
        <p:blipFill>
          <a:blip r:embed="rId2"/>
          <a:stretch>
            <a:fillRect/>
          </a:stretch>
        </p:blipFill>
        <p:spPr>
          <a:xfrm>
            <a:off x="176102" y="205895"/>
            <a:ext cx="5375102" cy="3565119"/>
          </a:xfrm>
          <a:prstGeom prst="rect">
            <a:avLst/>
          </a:prstGeom>
        </p:spPr>
      </p:pic>
      <p:pic>
        <p:nvPicPr>
          <p:cNvPr id="5" name="Picture 4"/>
          <p:cNvPicPr>
            <a:picLocks noChangeAspect="1"/>
          </p:cNvPicPr>
          <p:nvPr/>
        </p:nvPicPr>
        <p:blipFill>
          <a:blip r:embed="rId3"/>
          <a:stretch>
            <a:fillRect/>
          </a:stretch>
        </p:blipFill>
        <p:spPr>
          <a:xfrm>
            <a:off x="972638" y="4380616"/>
            <a:ext cx="7952180" cy="195944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03123" y="4222897"/>
            <a:ext cx="3844058" cy="3844058"/>
          </a:xfrm>
          <a:prstGeom prst="rect">
            <a:avLst/>
          </a:prstGeom>
        </p:spPr>
      </p:pic>
    </p:spTree>
    <p:extLst>
      <p:ext uri="{BB962C8B-B14F-4D97-AF65-F5344CB8AC3E}">
        <p14:creationId xmlns:p14="http://schemas.microsoft.com/office/powerpoint/2010/main" val="7430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103779"/>
            <a:ext cx="6096000" cy="2893607"/>
          </a:xfrm>
          <a:prstGeom prst="rect">
            <a:avLst/>
          </a:prstGeom>
          <a:solidFill>
            <a:srgbClr val="C8C9CF"/>
          </a:solidFill>
          <a:ln>
            <a:solidFill>
              <a:srgbClr val="C8C9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6096000" y="0"/>
            <a:ext cx="6096000" cy="6858000"/>
          </a:xfrm>
          <a:prstGeom prst="rect">
            <a:avLst/>
          </a:prstGeom>
          <a:solidFill>
            <a:srgbClr val="F7F7F7"/>
          </a:solidFill>
          <a:ln>
            <a:solidFill>
              <a:srgbClr val="F7F7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304800" y="2814268"/>
            <a:ext cx="5532142" cy="1941889"/>
          </a:xfrm>
        </p:spPr>
        <p:txBody>
          <a:bodyPr>
            <a:noAutofit/>
          </a:bodyPr>
          <a:lstStyle/>
          <a:p>
            <a:pPr marL="0" indent="0" algn="ctr">
              <a:buNone/>
            </a:pPr>
            <a:r>
              <a:rPr lang="en-GB" sz="1800" dirty="0">
                <a:latin typeface="EE Nobblee Regular" panose="02000503000000020004" pitchFamily="2" charset="0"/>
              </a:rPr>
              <a:t>Enjoy hundreds of PS5, PS4 and classic PlayStation games, and unmissable benefits from the premium membership plan that unleash the power of your PlayStation console. </a:t>
            </a:r>
          </a:p>
          <a:p>
            <a:pPr marL="0" indent="0" algn="ctr">
              <a:buNone/>
            </a:pPr>
            <a:r>
              <a:rPr lang="en-GB" sz="1800" dirty="0">
                <a:latin typeface="EE Nobblee Regular" panose="02000503000000020004" pitchFamily="2" charset="0"/>
              </a:rPr>
              <a:t>A Whole 24 Months Included!!</a:t>
            </a:r>
          </a:p>
        </p:txBody>
      </p:sp>
      <p:pic>
        <p:nvPicPr>
          <p:cNvPr id="7" name="Picture 6"/>
          <p:cNvPicPr>
            <a:picLocks noChangeAspect="1"/>
          </p:cNvPicPr>
          <p:nvPr/>
        </p:nvPicPr>
        <p:blipFill>
          <a:blip r:embed="rId2"/>
          <a:stretch>
            <a:fillRect/>
          </a:stretch>
        </p:blipFill>
        <p:spPr>
          <a:xfrm>
            <a:off x="304800" y="0"/>
            <a:ext cx="5095875" cy="2686050"/>
          </a:xfrm>
          <a:prstGeom prst="rect">
            <a:avLst/>
          </a:prstGeom>
        </p:spPr>
      </p:pic>
      <p:pic>
        <p:nvPicPr>
          <p:cNvPr id="8" name="Picture 7"/>
          <p:cNvPicPr>
            <a:picLocks noChangeAspect="1"/>
          </p:cNvPicPr>
          <p:nvPr/>
        </p:nvPicPr>
        <p:blipFill>
          <a:blip r:embed="rId3"/>
          <a:stretch>
            <a:fillRect/>
          </a:stretch>
        </p:blipFill>
        <p:spPr>
          <a:xfrm>
            <a:off x="6825068" y="207557"/>
            <a:ext cx="5062132" cy="6641805"/>
          </a:xfrm>
          <a:prstGeom prst="rect">
            <a:avLst/>
          </a:prstGeom>
        </p:spPr>
      </p:pic>
      <p:pic>
        <p:nvPicPr>
          <p:cNvPr id="13" name="Picture 12"/>
          <p:cNvPicPr>
            <a:picLocks noChangeAspect="1"/>
          </p:cNvPicPr>
          <p:nvPr/>
        </p:nvPicPr>
        <p:blipFill rotWithShape="1">
          <a:blip r:embed="rId4"/>
          <a:srcRect t="16241"/>
          <a:stretch/>
        </p:blipFill>
        <p:spPr>
          <a:xfrm>
            <a:off x="393737" y="4196316"/>
            <a:ext cx="5556630" cy="2587255"/>
          </a:xfrm>
          <a:prstGeom prst="rect">
            <a:avLst/>
          </a:prstGeom>
        </p:spPr>
      </p:pic>
    </p:spTree>
    <p:extLst>
      <p:ext uri="{BB962C8B-B14F-4D97-AF65-F5344CB8AC3E}">
        <p14:creationId xmlns:p14="http://schemas.microsoft.com/office/powerpoint/2010/main" val="1298498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633158" cy="6858000"/>
          </a:xfrm>
          <a:prstGeom prst="rect">
            <a:avLst/>
          </a:prstGeom>
        </p:spPr>
      </p:pic>
      <p:pic>
        <p:nvPicPr>
          <p:cNvPr id="7" name="Picture 6"/>
          <p:cNvPicPr>
            <a:picLocks noChangeAspect="1"/>
          </p:cNvPicPr>
          <p:nvPr/>
        </p:nvPicPr>
        <p:blipFill>
          <a:blip r:embed="rId3"/>
          <a:stretch>
            <a:fillRect/>
          </a:stretch>
        </p:blipFill>
        <p:spPr>
          <a:xfrm>
            <a:off x="8042448" y="2438400"/>
            <a:ext cx="3919734" cy="4059975"/>
          </a:xfrm>
          <a:prstGeom prst="rect">
            <a:avLst/>
          </a:prstGeom>
        </p:spPr>
      </p:pic>
    </p:spTree>
    <p:extLst>
      <p:ext uri="{BB962C8B-B14F-4D97-AF65-F5344CB8AC3E}">
        <p14:creationId xmlns:p14="http://schemas.microsoft.com/office/powerpoint/2010/main" val="1655058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6289" y="0"/>
            <a:ext cx="12099421" cy="6858000"/>
          </a:xfrm>
          <a:prstGeom prst="rect">
            <a:avLst/>
          </a:prstGeom>
        </p:spPr>
      </p:pic>
      <p:sp>
        <p:nvSpPr>
          <p:cNvPr id="2" name="Title 1"/>
          <p:cNvSpPr>
            <a:spLocks noGrp="1"/>
          </p:cNvSpPr>
          <p:nvPr>
            <p:ph type="title"/>
          </p:nvPr>
        </p:nvSpPr>
        <p:spPr/>
        <p:txBody>
          <a:bodyPr/>
          <a:lstStyle/>
          <a:p>
            <a:endParaRPr lang="en-GB"/>
          </a:p>
        </p:txBody>
      </p:sp>
      <p:sp>
        <p:nvSpPr>
          <p:cNvPr id="6" name="Content Placeholder 5"/>
          <p:cNvSpPr>
            <a:spLocks noGrp="1"/>
          </p:cNvSpPr>
          <p:nvPr>
            <p:ph idx="1"/>
          </p:nvPr>
        </p:nvSpPr>
        <p:spPr/>
        <p:txBody>
          <a:bodyPr/>
          <a:lstStyle/>
          <a:p>
            <a:endParaRPr lang="en-GB"/>
          </a:p>
        </p:txBody>
      </p:sp>
      <p:pic>
        <p:nvPicPr>
          <p:cNvPr id="7"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89" y="193833"/>
            <a:ext cx="3386248" cy="1901509"/>
          </a:xfrm>
          <a:prstGeom prst="rect">
            <a:avLst/>
          </a:prstGeom>
        </p:spPr>
      </p:pic>
    </p:spTree>
    <p:extLst>
      <p:ext uri="{BB962C8B-B14F-4D97-AF65-F5344CB8AC3E}">
        <p14:creationId xmlns:p14="http://schemas.microsoft.com/office/powerpoint/2010/main" val="3753871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343207" y="1849218"/>
            <a:ext cx="5624141" cy="4587024"/>
          </a:xfrm>
          <a:prstGeom prst="rect">
            <a:avLst/>
          </a:prstGeom>
        </p:spPr>
      </p:pic>
      <p:pic>
        <p:nvPicPr>
          <p:cNvPr id="5" name="Picture 4"/>
          <p:cNvPicPr>
            <a:picLocks noChangeAspect="1"/>
          </p:cNvPicPr>
          <p:nvPr/>
        </p:nvPicPr>
        <p:blipFill>
          <a:blip r:embed="rId3"/>
          <a:stretch>
            <a:fillRect/>
          </a:stretch>
        </p:blipFill>
        <p:spPr>
          <a:xfrm>
            <a:off x="267749" y="251149"/>
            <a:ext cx="5580407" cy="2598377"/>
          </a:xfrm>
          <a:prstGeom prst="rect">
            <a:avLst/>
          </a:prstGeom>
        </p:spPr>
      </p:pic>
      <p:pic>
        <p:nvPicPr>
          <p:cNvPr id="6" name="Picture 5"/>
          <p:cNvPicPr>
            <a:picLocks noChangeAspect="1"/>
          </p:cNvPicPr>
          <p:nvPr/>
        </p:nvPicPr>
        <p:blipFill>
          <a:blip r:embed="rId4"/>
          <a:stretch>
            <a:fillRect/>
          </a:stretch>
        </p:blipFill>
        <p:spPr>
          <a:xfrm>
            <a:off x="267749" y="3853324"/>
            <a:ext cx="5670326" cy="1449834"/>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85917" y="197313"/>
            <a:ext cx="782621" cy="1353024"/>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08683" y="-565926"/>
            <a:ext cx="2763797" cy="2763797"/>
          </a:xfrm>
          <a:prstGeom prst="rect">
            <a:avLst/>
          </a:prstGeom>
        </p:spPr>
      </p:pic>
    </p:spTree>
    <p:extLst>
      <p:ext uri="{BB962C8B-B14F-4D97-AF65-F5344CB8AC3E}">
        <p14:creationId xmlns:p14="http://schemas.microsoft.com/office/powerpoint/2010/main" val="1440510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47" y="688020"/>
            <a:ext cx="7218870" cy="6169980"/>
          </a:xfrm>
        </p:spPr>
        <p:txBody>
          <a:bodyPr>
            <a:noAutofit/>
          </a:bodyPr>
          <a:lstStyle/>
          <a:p>
            <a:pPr fontAlgn="base"/>
            <a:r>
              <a:rPr lang="en-GB" sz="1400" dirty="0">
                <a:latin typeface="EE Nobblee Regular" panose="02000503000000020004" pitchFamily="2" charset="0"/>
              </a:rPr>
              <a:t>The PS5 console unleashes new gaming possibilities that you never anticipated. Experience lightning fast loading with an ultra-high speed SSD, deeper immersion with support for haptic feedback, adaptive triggers, and 3D Audio, and an all-new generation of incredible PlayStation games. The console is "Limited to One Per Customer".</a:t>
            </a:r>
            <a:br>
              <a:rPr lang="en-GB" sz="1400" dirty="0">
                <a:latin typeface="EE Nobblee Regular" panose="02000503000000020004" pitchFamily="2" charset="0"/>
              </a:rPr>
            </a:br>
            <a:r>
              <a:rPr lang="en-GB" sz="1400" dirty="0">
                <a:latin typeface="EE Nobblee Regular" panose="02000503000000020004" pitchFamily="2" charset="0"/>
              </a:rPr>
              <a:t>Ultra-High Speed SSD. Maximize your play sessions with near instant load times for installed PS5 games.</a:t>
            </a:r>
            <a:br>
              <a:rPr lang="en-GB" sz="1400" dirty="0">
                <a:latin typeface="EE Nobblee Regular" panose="02000503000000020004" pitchFamily="2" charset="0"/>
              </a:rPr>
            </a:br>
            <a:br>
              <a:rPr lang="en-GB" sz="1400" dirty="0">
                <a:latin typeface="EE Nobblee Regular" panose="02000503000000020004" pitchFamily="2" charset="0"/>
              </a:rPr>
            </a:br>
            <a:r>
              <a:rPr lang="en-GB" sz="1400" dirty="0">
                <a:latin typeface="EE Nobblee Regular" panose="02000503000000020004" pitchFamily="2" charset="0"/>
              </a:rPr>
              <a:t>Integrated I/O The custom integration of the PS5 console's systems lets creators pull data from the SSD so quickly that they can design games in ways never before possible.</a:t>
            </a:r>
            <a:br>
              <a:rPr lang="en-GB" sz="1400" dirty="0">
                <a:latin typeface="EE Nobblee Regular" panose="02000503000000020004" pitchFamily="2" charset="0"/>
              </a:rPr>
            </a:br>
            <a:r>
              <a:rPr lang="en-GB" sz="1400" dirty="0">
                <a:latin typeface="EE Nobblee Regular" panose="02000503000000020004" pitchFamily="2" charset="0"/>
              </a:rPr>
              <a:t>Ray Tracing: Immerse yourself in worlds with a new level of realism as rays of light are individually simulated, creating true-to-life shadows and reflections in supported PS5 games.</a:t>
            </a:r>
            <a:br>
              <a:rPr lang="en-GB" sz="1400" dirty="0">
                <a:latin typeface="EE Nobblee Regular" panose="02000503000000020004" pitchFamily="2" charset="0"/>
              </a:rPr>
            </a:br>
            <a:r>
              <a:rPr lang="en-GB" sz="1400" dirty="0">
                <a:latin typeface="EE Nobblee Regular" panose="02000503000000020004" pitchFamily="2" charset="0"/>
              </a:rPr>
              <a:t>4K-TV Gaming: Play your </a:t>
            </a:r>
            <a:r>
              <a:rPr lang="en-GB" sz="1400" dirty="0" err="1">
                <a:latin typeface="EE Nobblee Regular" panose="02000503000000020004" pitchFamily="2" charset="0"/>
              </a:rPr>
              <a:t>favorite</a:t>
            </a:r>
            <a:r>
              <a:rPr lang="en-GB" sz="1400" dirty="0">
                <a:latin typeface="EE Nobblee Regular" panose="02000503000000020004" pitchFamily="2" charset="0"/>
              </a:rPr>
              <a:t> PS5 games on your stunning 4K TV.</a:t>
            </a:r>
            <a:br>
              <a:rPr lang="en-GB" sz="1400" dirty="0">
                <a:latin typeface="EE Nobblee Regular" panose="02000503000000020004" pitchFamily="2" charset="0"/>
              </a:rPr>
            </a:br>
            <a:br>
              <a:rPr lang="en-GB" sz="1400" dirty="0">
                <a:latin typeface="EE Nobblee Regular" panose="02000503000000020004" pitchFamily="2" charset="0"/>
              </a:rPr>
            </a:br>
            <a:r>
              <a:rPr lang="en-GB" sz="1400" dirty="0">
                <a:latin typeface="EE Nobblee Regular" panose="02000503000000020004" pitchFamily="2" charset="0"/>
              </a:rPr>
              <a:t>Up to 120fps with 120Hz output: Enjoy smooth and fluid high frame rate gameplay at up to 120fps for compatible games, with support for 120Hz output on 4K displays.</a:t>
            </a:r>
            <a:br>
              <a:rPr lang="en-GB" sz="1400" dirty="0">
                <a:latin typeface="EE Nobblee Regular" panose="02000503000000020004" pitchFamily="2" charset="0"/>
              </a:rPr>
            </a:br>
            <a:r>
              <a:rPr lang="en-GB" sz="1400" dirty="0">
                <a:latin typeface="EE Nobblee Regular" panose="02000503000000020004" pitchFamily="2" charset="0"/>
              </a:rPr>
              <a:t>HDR Technology with an HDR TV: supported PS5 games display an unbelievably vibrant and lifelike range of colours.</a:t>
            </a:r>
            <a:br>
              <a:rPr lang="en-GB" sz="1400" dirty="0">
                <a:latin typeface="EE Nobblee Regular" panose="02000503000000020004" pitchFamily="2" charset="0"/>
              </a:rPr>
            </a:br>
            <a:br>
              <a:rPr lang="en-GB" sz="1400" dirty="0">
                <a:latin typeface="EE Nobblee Regular" panose="02000503000000020004" pitchFamily="2" charset="0"/>
              </a:rPr>
            </a:br>
            <a:r>
              <a:rPr lang="en-GB" sz="1400" dirty="0">
                <a:latin typeface="EE Nobblee Regular" panose="02000503000000020004" pitchFamily="2" charset="0"/>
              </a:rPr>
              <a:t>8K Output: PS5 consoles support 8K Output, so you can play games on your 4320p resolution display.</a:t>
            </a:r>
            <a:br>
              <a:rPr lang="en-GB" sz="1400" dirty="0">
                <a:latin typeface="EE Nobblee Regular" panose="02000503000000020004" pitchFamily="2" charset="0"/>
              </a:rPr>
            </a:br>
            <a:br>
              <a:rPr lang="en-GB" sz="1400" dirty="0">
                <a:latin typeface="EE Nobblee Regular" panose="02000503000000020004" pitchFamily="2" charset="0"/>
              </a:rPr>
            </a:br>
            <a:r>
              <a:rPr lang="en-GB" sz="1400" dirty="0">
                <a:latin typeface="EE Nobblee Regular" panose="02000503000000020004" pitchFamily="2" charset="0"/>
              </a:rPr>
              <a:t>Tempest 3D Audio Tech: Immerse yourself in soundscapes where it feels as if the sound comes from every direction. Through your headphones or TV speakers your surroundings truly come alive with Tempest 3D </a:t>
            </a:r>
            <a:r>
              <a:rPr lang="en-GB" sz="1400" dirty="0" err="1">
                <a:latin typeface="EE Nobblee Regular" panose="02000503000000020004" pitchFamily="2" charset="0"/>
              </a:rPr>
              <a:t>AudioTech</a:t>
            </a:r>
            <a:r>
              <a:rPr lang="en-GB" sz="1400" dirty="0">
                <a:latin typeface="EE Nobblee Regular" panose="02000503000000020004" pitchFamily="2" charset="0"/>
              </a:rPr>
              <a:t> in supported games.</a:t>
            </a:r>
            <a:br>
              <a:rPr lang="en-GB" sz="1400" dirty="0">
                <a:latin typeface="EE Nobblee Regular" panose="02000503000000020004" pitchFamily="2" charset="0"/>
              </a:rPr>
            </a:br>
            <a:br>
              <a:rPr lang="en-GB" sz="1400" dirty="0">
                <a:latin typeface="EE Nobblee Regular" panose="02000503000000020004" pitchFamily="2" charset="0"/>
              </a:rPr>
            </a:br>
            <a:r>
              <a:rPr lang="en-GB" sz="1400" dirty="0">
                <a:latin typeface="EE Nobblee Regular" panose="02000503000000020004" pitchFamily="2" charset="0"/>
              </a:rPr>
              <a:t>Haptic Feedback: Experience haptic feedback via the </a:t>
            </a:r>
            <a:r>
              <a:rPr lang="en-GB" sz="1400" dirty="0" err="1">
                <a:latin typeface="EE Nobblee Regular" panose="02000503000000020004" pitchFamily="2" charset="0"/>
              </a:rPr>
              <a:t>DualSense</a:t>
            </a:r>
            <a:r>
              <a:rPr lang="en-GB" sz="1400" dirty="0">
                <a:latin typeface="EE Nobblee Regular" panose="02000503000000020004" pitchFamily="2" charset="0"/>
              </a:rPr>
              <a:t> wireless controller in select PS5 titles and feel the effects and impact of your in-game actions through dynamic sensory feedback. Adaptive Triggers: Get to grips with immersive adaptive triggers, featuring dynamic resistance levels which simulate the physical impact of in-game activities in select PS5 games.</a:t>
            </a:r>
          </a:p>
        </p:txBody>
      </p:sp>
      <p:sp>
        <p:nvSpPr>
          <p:cNvPr id="9" name="Rectangle 8"/>
          <p:cNvSpPr/>
          <p:nvPr/>
        </p:nvSpPr>
        <p:spPr>
          <a:xfrm>
            <a:off x="99929" y="122429"/>
            <a:ext cx="6827511" cy="830997"/>
          </a:xfrm>
          <a:prstGeom prst="rect">
            <a:avLst/>
          </a:prstGeom>
          <a:noFill/>
        </p:spPr>
        <p:txBody>
          <a:bodyPr wrap="none" lIns="91440" tIns="45720" rIns="91440" bIns="45720">
            <a:spAutoFit/>
          </a:bodyPr>
          <a:lstStyle/>
          <a:p>
            <a:pPr algn="ctr"/>
            <a:r>
              <a:rPr lang="en-US" sz="4800" b="0" cap="none" spc="0" dirty="0">
                <a:ln w="0"/>
                <a:solidFill>
                  <a:schemeClr val="tx1"/>
                </a:solidFill>
                <a:effectLst>
                  <a:outerShdw blurRad="38100" dist="19050" dir="2700000" algn="tl" rotWithShape="0">
                    <a:schemeClr val="dk1">
                      <a:alpha val="40000"/>
                    </a:schemeClr>
                  </a:outerShdw>
                </a:effectLst>
                <a:latin typeface="EE Nobblee Regular" panose="02000503000000020004" pitchFamily="2" charset="0"/>
              </a:rPr>
              <a:t>PlayStation 5 Disc Edition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8017" y="4439093"/>
            <a:ext cx="4837814" cy="241890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2946" y="688020"/>
            <a:ext cx="4748588" cy="3326551"/>
          </a:xfrm>
          <a:prstGeom prst="rect">
            <a:avLst/>
          </a:prstGeom>
        </p:spPr>
      </p:pic>
    </p:spTree>
    <p:extLst>
      <p:ext uri="{BB962C8B-B14F-4D97-AF65-F5344CB8AC3E}">
        <p14:creationId xmlns:p14="http://schemas.microsoft.com/office/powerpoint/2010/main" val="2755389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40988"/>
          <a:stretch/>
        </p:blipFill>
        <p:spPr>
          <a:xfrm>
            <a:off x="0" y="213000"/>
            <a:ext cx="7194698" cy="6432000"/>
          </a:xfrm>
          <a:prstGeom prst="rect">
            <a:avLst/>
          </a:prstGeom>
        </p:spPr>
      </p:pic>
      <p:pic>
        <p:nvPicPr>
          <p:cNvPr id="7" name="Picture 6"/>
          <p:cNvPicPr>
            <a:picLocks noChangeAspect="1"/>
          </p:cNvPicPr>
          <p:nvPr/>
        </p:nvPicPr>
        <p:blipFill>
          <a:blip r:embed="rId3"/>
          <a:stretch>
            <a:fillRect/>
          </a:stretch>
        </p:blipFill>
        <p:spPr>
          <a:xfrm>
            <a:off x="1234816" y="5616095"/>
            <a:ext cx="6334125" cy="828675"/>
          </a:xfrm>
          <a:prstGeom prst="rect">
            <a:avLst/>
          </a:prstGeom>
        </p:spPr>
      </p:pic>
      <p:pic>
        <p:nvPicPr>
          <p:cNvPr id="8" name="Picture 7"/>
          <p:cNvPicPr>
            <a:picLocks noChangeAspect="1"/>
          </p:cNvPicPr>
          <p:nvPr/>
        </p:nvPicPr>
        <p:blipFill rotWithShape="1">
          <a:blip r:embed="rId2"/>
          <a:srcRect l="75116" t="26008"/>
          <a:stretch/>
        </p:blipFill>
        <p:spPr>
          <a:xfrm>
            <a:off x="7960241" y="389860"/>
            <a:ext cx="3892365" cy="6105935"/>
          </a:xfrm>
          <a:prstGeom prst="rect">
            <a:avLst/>
          </a:prstGeom>
        </p:spPr>
      </p:pic>
    </p:spTree>
    <p:extLst>
      <p:ext uri="{BB962C8B-B14F-4D97-AF65-F5344CB8AC3E}">
        <p14:creationId xmlns:p14="http://schemas.microsoft.com/office/powerpoint/2010/main" val="2778272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9153" y="408356"/>
            <a:ext cx="4276725" cy="2085975"/>
          </a:xfrm>
          <a:prstGeom prst="rect">
            <a:avLst/>
          </a:prstGeom>
        </p:spPr>
      </p:pic>
      <p:pic>
        <p:nvPicPr>
          <p:cNvPr id="3" name="Picture 2"/>
          <p:cNvPicPr>
            <a:picLocks noChangeAspect="1"/>
          </p:cNvPicPr>
          <p:nvPr/>
        </p:nvPicPr>
        <p:blipFill>
          <a:blip r:embed="rId3"/>
          <a:stretch>
            <a:fillRect/>
          </a:stretch>
        </p:blipFill>
        <p:spPr>
          <a:xfrm>
            <a:off x="5375145" y="127591"/>
            <a:ext cx="6697206" cy="6614268"/>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026" y="1534244"/>
            <a:ext cx="6667390" cy="6667390"/>
          </a:xfrm>
          <a:prstGeom prst="rect">
            <a:avLst/>
          </a:prstGeom>
        </p:spPr>
      </p:pic>
    </p:spTree>
    <p:extLst>
      <p:ext uri="{BB962C8B-B14F-4D97-AF65-F5344CB8AC3E}">
        <p14:creationId xmlns:p14="http://schemas.microsoft.com/office/powerpoint/2010/main" val="3559926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35D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80975"/>
            <a:ext cx="10515600" cy="1325563"/>
          </a:xfrm>
        </p:spPr>
        <p:txBody>
          <a:bodyPr>
            <a:normAutofit/>
          </a:bodyPr>
          <a:lstStyle/>
          <a:p>
            <a:pPr algn="ctr"/>
            <a:r>
              <a:rPr lang="en-GB" sz="3600" dirty="0">
                <a:solidFill>
                  <a:schemeClr val="bg1"/>
                </a:solidFill>
                <a:latin typeface="EE Nobblee Regular" panose="02000503000000020004" pitchFamily="2" charset="0"/>
              </a:rPr>
              <a:t>Top PS5 Games 2023</a:t>
            </a:r>
          </a:p>
        </p:txBody>
      </p:sp>
      <p:pic>
        <p:nvPicPr>
          <p:cNvPr id="3" name="Picture 2"/>
          <p:cNvPicPr>
            <a:picLocks noChangeAspect="1"/>
          </p:cNvPicPr>
          <p:nvPr/>
        </p:nvPicPr>
        <p:blipFill>
          <a:blip r:embed="rId2"/>
          <a:stretch>
            <a:fillRect/>
          </a:stretch>
        </p:blipFill>
        <p:spPr>
          <a:xfrm>
            <a:off x="1899484" y="815162"/>
            <a:ext cx="4453601" cy="2771554"/>
          </a:xfrm>
          <a:prstGeom prst="rect">
            <a:avLst/>
          </a:prstGeom>
        </p:spPr>
      </p:pic>
      <p:pic>
        <p:nvPicPr>
          <p:cNvPr id="4" name="Picture 3"/>
          <p:cNvPicPr>
            <a:picLocks noChangeAspect="1"/>
          </p:cNvPicPr>
          <p:nvPr/>
        </p:nvPicPr>
        <p:blipFill>
          <a:blip r:embed="rId3"/>
          <a:stretch>
            <a:fillRect/>
          </a:stretch>
        </p:blipFill>
        <p:spPr>
          <a:xfrm>
            <a:off x="6353085" y="805767"/>
            <a:ext cx="4454102" cy="2780949"/>
          </a:xfrm>
          <a:prstGeom prst="rect">
            <a:avLst/>
          </a:prstGeom>
        </p:spPr>
      </p:pic>
      <p:pic>
        <p:nvPicPr>
          <p:cNvPr id="6" name="Picture 5"/>
          <p:cNvPicPr>
            <a:picLocks noChangeAspect="1"/>
          </p:cNvPicPr>
          <p:nvPr/>
        </p:nvPicPr>
        <p:blipFill>
          <a:blip r:embed="rId4"/>
          <a:stretch>
            <a:fillRect/>
          </a:stretch>
        </p:blipFill>
        <p:spPr>
          <a:xfrm>
            <a:off x="2183218" y="3586716"/>
            <a:ext cx="5062871" cy="3143670"/>
          </a:xfrm>
          <a:prstGeom prst="rect">
            <a:avLst/>
          </a:prstGeom>
        </p:spPr>
      </p:pic>
      <p:pic>
        <p:nvPicPr>
          <p:cNvPr id="7" name="Picture 6"/>
          <p:cNvPicPr>
            <a:picLocks noChangeAspect="1"/>
          </p:cNvPicPr>
          <p:nvPr/>
        </p:nvPicPr>
        <p:blipFill>
          <a:blip r:embed="rId5"/>
          <a:stretch>
            <a:fillRect/>
          </a:stretch>
        </p:blipFill>
        <p:spPr>
          <a:xfrm>
            <a:off x="7187610" y="3586716"/>
            <a:ext cx="3402419" cy="3141364"/>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13442" y="5578548"/>
            <a:ext cx="1737039" cy="1737039"/>
          </a:xfrm>
          <a:prstGeom prst="rect">
            <a:avLst/>
          </a:prstGeom>
        </p:spPr>
      </p:pic>
    </p:spTree>
    <p:extLst>
      <p:ext uri="{BB962C8B-B14F-4D97-AF65-F5344CB8AC3E}">
        <p14:creationId xmlns:p14="http://schemas.microsoft.com/office/powerpoint/2010/main" val="24371800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3b82e2c-345f-4313-ab48-159463b30931" xsi:nil="true"/>
    <lcf76f155ced4ddcb4097134ff3c332f xmlns="e1ac6036-1be5-49b7-a8ac-a8f3ac0b9897">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A0A3049B390D3418C733431FA9F9995" ma:contentTypeVersion="8" ma:contentTypeDescription="Create a new document." ma:contentTypeScope="" ma:versionID="b0890df3e77d57bec7abc8e224454fea">
  <xsd:schema xmlns:xsd="http://www.w3.org/2001/XMLSchema" xmlns:xs="http://www.w3.org/2001/XMLSchema" xmlns:p="http://schemas.microsoft.com/office/2006/metadata/properties" xmlns:ns2="e1ac6036-1be5-49b7-a8ac-a8f3ac0b9897" xmlns:ns3="d3b82e2c-345f-4313-ab48-159463b30931" targetNamespace="http://schemas.microsoft.com/office/2006/metadata/properties" ma:root="true" ma:fieldsID="46f5366fe559cb68bab76eae1373899e" ns2:_="" ns3:_="">
    <xsd:import namespace="e1ac6036-1be5-49b7-a8ac-a8f3ac0b9897"/>
    <xsd:import namespace="d3b82e2c-345f-4313-ab48-159463b30931"/>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ac6036-1be5-49b7-a8ac-a8f3ac0b989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f531deeb-2674-43eb-80e4-de4fbf68bfe3"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3b82e2c-345f-4313-ab48-159463b30931"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c807d407-c8fd-44dd-8ff1-fc19f5bccbc6}" ma:internalName="TaxCatchAll" ma:showField="CatchAllData" ma:web="d3b82e2c-345f-4313-ab48-159463b309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22A03E-8E57-4F78-8D75-0CA2B2B94217}">
  <ds:schemaRefs>
    <ds:schemaRef ds:uri="http://schemas.microsoft.com/office/2006/metadata/properties"/>
    <ds:schemaRef ds:uri="http://schemas.microsoft.com/office/infopath/2007/PartnerControls"/>
    <ds:schemaRef ds:uri="d3b82e2c-345f-4313-ab48-159463b30931"/>
    <ds:schemaRef ds:uri="e1ac6036-1be5-49b7-a8ac-a8f3ac0b9897"/>
  </ds:schemaRefs>
</ds:datastoreItem>
</file>

<file path=customXml/itemProps2.xml><?xml version="1.0" encoding="utf-8"?>
<ds:datastoreItem xmlns:ds="http://schemas.openxmlformats.org/officeDocument/2006/customXml" ds:itemID="{7A9B87AF-B5E9-4B24-9828-4213CC078EFD}">
  <ds:schemaRefs>
    <ds:schemaRef ds:uri="http://schemas.microsoft.com/sharepoint/v3/contenttype/forms"/>
  </ds:schemaRefs>
</ds:datastoreItem>
</file>

<file path=customXml/itemProps3.xml><?xml version="1.0" encoding="utf-8"?>
<ds:datastoreItem xmlns:ds="http://schemas.openxmlformats.org/officeDocument/2006/customXml" ds:itemID="{FD17BEDD-751E-4AF5-A47B-126D699D55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ac6036-1be5-49b7-a8ac-a8f3ac0b9897"/>
    <ds:schemaRef ds:uri="d3b82e2c-345f-4313-ab48-159463b309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3036</TotalTime>
  <Words>445</Words>
  <Application>Microsoft Office PowerPoint</Application>
  <PresentationFormat>Widescreen</PresentationFormat>
  <Paragraphs>11</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The PS5 console unleashes new gaming possibilities that you never anticipated. Experience lightning fast loading with an ultra-high speed SSD, deeper immersion with support for haptic feedback, adaptive triggers, and 3D Audio, and an all-new generation of incredible PlayStation games. The console is "Limited to One Per Customer". Ultra-High Speed SSD. Maximize your play sessions with near instant load times for installed PS5 games.  Integrated I/O The custom integration of the PS5 console's systems lets creators pull data from the SSD so quickly that they can design games in ways never before possible. Ray Tracing: Immerse yourself in worlds with a new level of realism as rays of light are individually simulated, creating true-to-life shadows and reflections in supported PS5 games. 4K-TV Gaming: Play your favorite PS5 games on your stunning 4K TV.  Up to 120fps with 120Hz output: Enjoy smooth and fluid high frame rate gameplay at up to 120fps for compatible games, with support for 120Hz output on 4K displays. HDR Technology with an HDR TV: supported PS5 games display an unbelievably vibrant and lifelike range of colours.  8K Output: PS5 consoles support 8K Output, so you can play games on your 4320p resolution display.  Tempest 3D Audio Tech: Immerse yourself in soundscapes where it feels as if the sound comes from every direction. Through your headphones or TV speakers your surroundings truly come alive with Tempest 3D AudioTech in supported games.  Haptic Feedback: Experience haptic feedback via the DualSense wireless controller in select PS5 titles and feel the effects and impact of your in-game actions through dynamic sensory feedback. Adaptive Triggers: Get to grips with immersive adaptive triggers, featuring dynamic resistance levels which simulate the physical impact of in-game activities in select PS5 games.</vt:lpstr>
      <vt:lpstr>PowerPoint Presentation</vt:lpstr>
      <vt:lpstr>PowerPoint Presentation</vt:lpstr>
      <vt:lpstr>Top PS5 Games 2023</vt:lpstr>
    </vt:vector>
  </TitlesOfParts>
  <Company>BT Plc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Khan,MR,Ramz,G R</dc:creator>
  <cp:lastModifiedBy>Hyland,TH,Tiffany,XEF R</cp:lastModifiedBy>
  <cp:revision>28</cp:revision>
  <dcterms:created xsi:type="dcterms:W3CDTF">2023-05-22T08:38:18Z</dcterms:created>
  <dcterms:modified xsi:type="dcterms:W3CDTF">2023-07-14T12:53:01Z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5818d02-8d25-4bb9-b27c-e4db64670887_Enabled">
    <vt:lpwstr>true</vt:lpwstr>
  </property>
  <property fmtid="{D5CDD505-2E9C-101B-9397-08002B2CF9AE}" pid="3" name="MSIP_Label_55818d02-8d25-4bb9-b27c-e4db64670887_SetDate">
    <vt:lpwstr>2023-05-22T08:38:19Z</vt:lpwstr>
  </property>
  <property fmtid="{D5CDD505-2E9C-101B-9397-08002B2CF9AE}" pid="4" name="MSIP_Label_55818d02-8d25-4bb9-b27c-e4db64670887_Method">
    <vt:lpwstr>Standard</vt:lpwstr>
  </property>
  <property fmtid="{D5CDD505-2E9C-101B-9397-08002B2CF9AE}" pid="5" name="MSIP_Label_55818d02-8d25-4bb9-b27c-e4db64670887_Name">
    <vt:lpwstr>55818d02-8d25-4bb9-b27c-e4db64670887</vt:lpwstr>
  </property>
  <property fmtid="{D5CDD505-2E9C-101B-9397-08002B2CF9AE}" pid="6" name="MSIP_Label_55818d02-8d25-4bb9-b27c-e4db64670887_SiteId">
    <vt:lpwstr>a7f35688-9c00-4d5e-ba41-29f146377ab0</vt:lpwstr>
  </property>
  <property fmtid="{D5CDD505-2E9C-101B-9397-08002B2CF9AE}" pid="7" name="MSIP_Label_55818d02-8d25-4bb9-b27c-e4db64670887_ActionId">
    <vt:lpwstr>352dfd45-1f27-465f-bdac-9e417ce42ca0</vt:lpwstr>
  </property>
  <property fmtid="{D5CDD505-2E9C-101B-9397-08002B2CF9AE}" pid="8" name="MSIP_Label_55818d02-8d25-4bb9-b27c-e4db64670887_ContentBits">
    <vt:lpwstr>0</vt:lpwstr>
  </property>
  <property fmtid="{D5CDD505-2E9C-101B-9397-08002B2CF9AE}" pid="9" name="ContentTypeId">
    <vt:lpwstr>0x010100BA0A3049B390D3418C733431FA9F9995</vt:lpwstr>
  </property>
</Properties>
</file>