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4" r:id="rId8"/>
    <p:sldId id="265" r:id="rId9"/>
    <p:sldId id="260" r:id="rId10"/>
    <p:sldId id="261" r:id="rId11"/>
    <p:sldId id="262" r:id="rId12"/>
    <p:sldId id="259"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8F7"/>
    <a:srgbClr val="FFF90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3" autoAdjust="0"/>
    <p:restoredTop sz="94660"/>
  </p:normalViewPr>
  <p:slideViewPr>
    <p:cSldViewPr snapToGrid="0">
      <p:cViewPr varScale="1">
        <p:scale>
          <a:sx n="86" d="100"/>
          <a:sy n="86" d="100"/>
        </p:scale>
        <p:origin x="379"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188926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279584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51300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31892DB-FC05-49F0-9480-EE73447A661A}" type="datetimeFigureOut">
              <a:rPr lang="en-GB" smtClean="0"/>
              <a:t>14/07/2023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2675217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31892DB-FC05-49F0-9480-EE73447A661A}" type="datetimeFigureOut">
              <a:rPr lang="en-GB" smtClean="0"/>
              <a:t>14/07/2023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825335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31892DB-FC05-49F0-9480-EE73447A661A}" type="datetimeFigureOut">
              <a:rPr lang="en-GB" smtClean="0"/>
              <a:t>14/07/2023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2409811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1892DB-FC05-49F0-9480-EE73447A661A}" type="datetimeFigureOut">
              <a:rPr lang="en-GB" smtClean="0"/>
              <a:t>14/07/2023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227617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1892DB-FC05-49F0-9480-EE73447A661A}" type="datetimeFigureOut">
              <a:rPr lang="en-GB" smtClean="0"/>
              <a:t>14/07/2023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630143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1892DB-FC05-49F0-9480-EE73447A661A}" type="datetimeFigureOut">
              <a:rPr lang="en-GB" smtClean="0"/>
              <a:t>14/07/2023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452548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2861083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2820600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1892DB-FC05-49F0-9480-EE73447A661A}" type="datetimeFigureOut">
              <a:rPr lang="en-GB" smtClean="0"/>
              <a:t>14/07/2023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E99C4-2C3D-47C6-BD26-C8F0973E9B54}" type="slidenum">
              <a:rPr lang="en-GB" smtClean="0"/>
              <a:t>‹#›</a:t>
            </a:fld>
            <a:endParaRPr lang="en-GB"/>
          </a:p>
        </p:txBody>
      </p:sp>
    </p:spTree>
    <p:extLst>
      <p:ext uri="{BB962C8B-B14F-4D97-AF65-F5344CB8AC3E}">
        <p14:creationId xmlns:p14="http://schemas.microsoft.com/office/powerpoint/2010/main" val="2493796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90517" y="735548"/>
            <a:ext cx="6068602" cy="2367248"/>
          </a:xfrm>
        </p:spPr>
        <p:txBody>
          <a:bodyPr>
            <a:normAutofit fontScale="55000" lnSpcReduction="20000"/>
          </a:bodyPr>
          <a:lstStyle/>
          <a:p>
            <a:pPr algn="l"/>
            <a:r>
              <a:rPr lang="en-GB" sz="2900" b="1" dirty="0">
                <a:latin typeface="EE Nobblee Regular" panose="02000503000000020004" pitchFamily="2" charset="0"/>
              </a:rPr>
              <a:t>Features</a:t>
            </a:r>
          </a:p>
          <a:p>
            <a:pPr marL="342900" indent="-342900" algn="l">
              <a:buFont typeface="Arial" panose="020B0604020202020204" pitchFamily="34" charset="0"/>
              <a:buChar char="•"/>
            </a:pPr>
            <a:r>
              <a:rPr lang="en-GB" sz="3000" dirty="0">
                <a:solidFill>
                  <a:schemeClr val="bg1">
                    <a:lumMod val="50000"/>
                  </a:schemeClr>
                </a:solidFill>
                <a:latin typeface="EE Nobblee Regular" panose="02000503000000020004" pitchFamily="2" charset="0"/>
              </a:rPr>
              <a:t>Bundle Exclusive to EE (New White Colour)</a:t>
            </a:r>
          </a:p>
          <a:p>
            <a:pPr marL="342900" indent="-342900" algn="l">
              <a:buFont typeface="Arial" panose="020B0604020202020204" pitchFamily="34" charset="0"/>
              <a:buChar char="•"/>
            </a:pPr>
            <a:r>
              <a:rPr lang="en-GB" sz="3000" dirty="0">
                <a:solidFill>
                  <a:schemeClr val="bg1">
                    <a:lumMod val="50000"/>
                  </a:schemeClr>
                </a:solidFill>
                <a:latin typeface="EE Nobblee Regular" panose="02000503000000020004" pitchFamily="2" charset="0"/>
              </a:rPr>
              <a:t>7-inch OLED screen with slim bezels</a:t>
            </a:r>
          </a:p>
          <a:p>
            <a:pPr marL="342900" indent="-342900" algn="l">
              <a:buFont typeface="Arial" panose="020B0604020202020204" pitchFamily="34" charset="0"/>
              <a:buChar char="•"/>
            </a:pPr>
            <a:r>
              <a:rPr lang="en-GB" sz="3000" dirty="0">
                <a:solidFill>
                  <a:schemeClr val="bg1">
                    <a:lumMod val="50000"/>
                  </a:schemeClr>
                </a:solidFill>
                <a:latin typeface="EE Nobblee Regular" panose="02000503000000020004" pitchFamily="2" charset="0"/>
              </a:rPr>
              <a:t>2 X 12-month Nintendo Online vouchers for the redemption of 24 months Nintendo Online subscription (worth £35.98)</a:t>
            </a:r>
          </a:p>
          <a:p>
            <a:pPr marL="342900" indent="-342900" algn="l">
              <a:buFont typeface="Arial" panose="020B0604020202020204" pitchFamily="34" charset="0"/>
              <a:buChar char="•"/>
            </a:pPr>
            <a:r>
              <a:rPr lang="en-GB" sz="3000" dirty="0">
                <a:solidFill>
                  <a:schemeClr val="bg1">
                    <a:lumMod val="50000"/>
                  </a:schemeClr>
                </a:solidFill>
                <a:latin typeface="EE Nobblee Regular" panose="02000503000000020004" pitchFamily="2" charset="0"/>
              </a:rPr>
              <a:t>Includes Gamer’s Data Pass – on Mobile Number (worth £11 per month)</a:t>
            </a:r>
          </a:p>
          <a:p>
            <a:pPr marL="342900" indent="-342900" algn="l">
              <a:buFont typeface="Arial" panose="020B0604020202020204" pitchFamily="34" charset="0"/>
              <a:buChar char="•"/>
            </a:pPr>
            <a:r>
              <a:rPr lang="en-GB" sz="3000" dirty="0">
                <a:solidFill>
                  <a:schemeClr val="bg1">
                    <a:lumMod val="50000"/>
                  </a:schemeClr>
                </a:solidFill>
                <a:latin typeface="EE Nobblee Regular" panose="02000503000000020004" pitchFamily="2" charset="0"/>
              </a:rPr>
              <a:t>Includes Video Pass – on Mobile Number (worth £12.49 per month)</a:t>
            </a:r>
          </a:p>
          <a:p>
            <a:pPr marL="342900" indent="-342900">
              <a:buFont typeface="Arial" panose="020B0604020202020204" pitchFamily="34" charset="0"/>
              <a:buChar char="•"/>
            </a:pPr>
            <a:endParaRPr lang="en-GB" dirty="0"/>
          </a:p>
        </p:txBody>
      </p:sp>
      <p:pic>
        <p:nvPicPr>
          <p:cNvPr id="4" name="Picture 3"/>
          <p:cNvPicPr>
            <a:picLocks noChangeAspect="1"/>
          </p:cNvPicPr>
          <p:nvPr/>
        </p:nvPicPr>
        <p:blipFill>
          <a:blip r:embed="rId2"/>
          <a:stretch>
            <a:fillRect/>
          </a:stretch>
        </p:blipFill>
        <p:spPr>
          <a:xfrm>
            <a:off x="227209" y="97328"/>
            <a:ext cx="5429250" cy="4219575"/>
          </a:xfrm>
          <a:prstGeom prst="rect">
            <a:avLst/>
          </a:prstGeom>
        </p:spPr>
      </p:pic>
      <p:pic>
        <p:nvPicPr>
          <p:cNvPr id="8" name="Picture 7"/>
          <p:cNvPicPr>
            <a:picLocks noChangeAspect="1"/>
          </p:cNvPicPr>
          <p:nvPr/>
        </p:nvPicPr>
        <p:blipFill>
          <a:blip r:embed="rId3"/>
          <a:stretch>
            <a:fillRect/>
          </a:stretch>
        </p:blipFill>
        <p:spPr>
          <a:xfrm>
            <a:off x="1035721" y="4130465"/>
            <a:ext cx="8725854" cy="2268722"/>
          </a:xfrm>
          <a:prstGeom prst="rect">
            <a:avLst/>
          </a:prstGeom>
        </p:spPr>
      </p:pic>
      <p:pic>
        <p:nvPicPr>
          <p:cNvPr id="9" name="Picture 8"/>
          <p:cNvPicPr>
            <a:picLocks noChangeAspect="1"/>
          </p:cNvPicPr>
          <p:nvPr/>
        </p:nvPicPr>
        <p:blipFill>
          <a:blip r:embed="rId4"/>
          <a:stretch>
            <a:fillRect/>
          </a:stretch>
        </p:blipFill>
        <p:spPr>
          <a:xfrm>
            <a:off x="10193079" y="4998641"/>
            <a:ext cx="1901345" cy="1789029"/>
          </a:xfrm>
          <a:prstGeom prst="rect">
            <a:avLst/>
          </a:prstGeom>
        </p:spPr>
      </p:pic>
    </p:spTree>
    <p:extLst>
      <p:ext uri="{BB962C8B-B14F-4D97-AF65-F5344CB8AC3E}">
        <p14:creationId xmlns:p14="http://schemas.microsoft.com/office/powerpoint/2010/main" val="7430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731873" y="2504175"/>
            <a:ext cx="4967178" cy="1941889"/>
          </a:xfrm>
        </p:spPr>
        <p:txBody>
          <a:bodyPr>
            <a:noAutofit/>
          </a:bodyPr>
          <a:lstStyle/>
          <a:p>
            <a:pPr marL="0" indent="0" algn="ctr">
              <a:buNone/>
            </a:pPr>
            <a:r>
              <a:rPr lang="en-GB" sz="2000" dirty="0"/>
              <a:t>Enjoy a range of benefits including online play in supported Nintendo Switch titles, access to a growing library of over 100 NES, Super NES and Game Boy games, exclusive offers and much more!</a:t>
            </a:r>
          </a:p>
          <a:p>
            <a:pPr marL="0" indent="0" algn="ctr">
              <a:buNone/>
            </a:pPr>
            <a:r>
              <a:rPr lang="en-GB" sz="2000" dirty="0"/>
              <a:t>For a Whole 24 Months Included!!</a:t>
            </a:r>
          </a:p>
        </p:txBody>
      </p:sp>
      <p:pic>
        <p:nvPicPr>
          <p:cNvPr id="4" name="Picture 3"/>
          <p:cNvPicPr>
            <a:picLocks noChangeAspect="1"/>
          </p:cNvPicPr>
          <p:nvPr/>
        </p:nvPicPr>
        <p:blipFill>
          <a:blip r:embed="rId2"/>
          <a:stretch>
            <a:fillRect/>
          </a:stretch>
        </p:blipFill>
        <p:spPr>
          <a:xfrm>
            <a:off x="597194" y="63643"/>
            <a:ext cx="5595273" cy="2272853"/>
          </a:xfrm>
          <a:prstGeom prst="rect">
            <a:avLst/>
          </a:prstGeom>
        </p:spPr>
      </p:pic>
      <p:pic>
        <p:nvPicPr>
          <p:cNvPr id="5" name="Picture 4"/>
          <p:cNvPicPr>
            <a:picLocks noChangeAspect="1"/>
          </p:cNvPicPr>
          <p:nvPr/>
        </p:nvPicPr>
        <p:blipFill rotWithShape="1">
          <a:blip r:embed="rId3"/>
          <a:srcRect l="1307" b="10153"/>
          <a:stretch/>
        </p:blipFill>
        <p:spPr>
          <a:xfrm>
            <a:off x="583267" y="4613744"/>
            <a:ext cx="5623125" cy="2233623"/>
          </a:xfrm>
          <a:prstGeom prst="rect">
            <a:avLst/>
          </a:prstGeom>
        </p:spPr>
      </p:pic>
      <p:pic>
        <p:nvPicPr>
          <p:cNvPr id="6" name="Picture 5"/>
          <p:cNvPicPr>
            <a:picLocks noChangeAspect="1"/>
          </p:cNvPicPr>
          <p:nvPr/>
        </p:nvPicPr>
        <p:blipFill rotWithShape="1">
          <a:blip r:embed="rId4"/>
          <a:srcRect t="5964"/>
          <a:stretch/>
        </p:blipFill>
        <p:spPr>
          <a:xfrm>
            <a:off x="6183674" y="2336496"/>
            <a:ext cx="5708910" cy="2277248"/>
          </a:xfrm>
          <a:prstGeom prst="rect">
            <a:avLst/>
          </a:prstGeom>
        </p:spPr>
      </p:pic>
      <p:pic>
        <p:nvPicPr>
          <p:cNvPr id="9" name="Picture 8"/>
          <p:cNvPicPr>
            <a:picLocks noChangeAspect="1"/>
          </p:cNvPicPr>
          <p:nvPr/>
        </p:nvPicPr>
        <p:blipFill>
          <a:blip r:embed="rId5"/>
          <a:stretch>
            <a:fillRect/>
          </a:stretch>
        </p:blipFill>
        <p:spPr>
          <a:xfrm>
            <a:off x="6183672" y="4613744"/>
            <a:ext cx="5708910" cy="2169955"/>
          </a:xfrm>
          <a:prstGeom prst="rect">
            <a:avLst/>
          </a:prstGeom>
        </p:spPr>
      </p:pic>
      <p:grpSp>
        <p:nvGrpSpPr>
          <p:cNvPr id="12" name="Group 11"/>
          <p:cNvGrpSpPr/>
          <p:nvPr/>
        </p:nvGrpSpPr>
        <p:grpSpPr>
          <a:xfrm>
            <a:off x="6192467" y="65725"/>
            <a:ext cx="5708910" cy="2270771"/>
            <a:chOff x="5727450" y="90386"/>
            <a:chExt cx="5635031" cy="2204721"/>
          </a:xfrm>
        </p:grpSpPr>
        <p:pic>
          <p:nvPicPr>
            <p:cNvPr id="10" name="Picture 9"/>
            <p:cNvPicPr>
              <a:picLocks noChangeAspect="1"/>
            </p:cNvPicPr>
            <p:nvPr/>
          </p:nvPicPr>
          <p:blipFill>
            <a:blip r:embed="rId6"/>
            <a:stretch>
              <a:fillRect/>
            </a:stretch>
          </p:blipFill>
          <p:spPr>
            <a:xfrm>
              <a:off x="5727452" y="1226330"/>
              <a:ext cx="5626348" cy="1068777"/>
            </a:xfrm>
            <a:prstGeom prst="rect">
              <a:avLst/>
            </a:prstGeom>
          </p:spPr>
        </p:pic>
        <p:pic>
          <p:nvPicPr>
            <p:cNvPr id="11" name="Picture 10"/>
            <p:cNvPicPr>
              <a:picLocks noChangeAspect="1"/>
            </p:cNvPicPr>
            <p:nvPr/>
          </p:nvPicPr>
          <p:blipFill>
            <a:blip r:embed="rId7"/>
            <a:stretch>
              <a:fillRect/>
            </a:stretch>
          </p:blipFill>
          <p:spPr>
            <a:xfrm>
              <a:off x="5727450" y="90386"/>
              <a:ext cx="5635031" cy="1135943"/>
            </a:xfrm>
            <a:prstGeom prst="rect">
              <a:avLst/>
            </a:prstGeom>
          </p:spPr>
        </p:pic>
      </p:grpSp>
    </p:spTree>
    <p:extLst>
      <p:ext uri="{BB962C8B-B14F-4D97-AF65-F5344CB8AC3E}">
        <p14:creationId xmlns:p14="http://schemas.microsoft.com/office/powerpoint/2010/main" val="1298498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43207" y="1849218"/>
            <a:ext cx="5624141" cy="4587024"/>
          </a:xfrm>
          <a:prstGeom prst="rect">
            <a:avLst/>
          </a:prstGeom>
        </p:spPr>
      </p:pic>
      <p:pic>
        <p:nvPicPr>
          <p:cNvPr id="5" name="Picture 4"/>
          <p:cNvPicPr>
            <a:picLocks noChangeAspect="1"/>
          </p:cNvPicPr>
          <p:nvPr/>
        </p:nvPicPr>
        <p:blipFill>
          <a:blip r:embed="rId3"/>
          <a:stretch>
            <a:fillRect/>
          </a:stretch>
        </p:blipFill>
        <p:spPr>
          <a:xfrm>
            <a:off x="267749" y="251149"/>
            <a:ext cx="5580407" cy="2598377"/>
          </a:xfrm>
          <a:prstGeom prst="rect">
            <a:avLst/>
          </a:prstGeom>
        </p:spPr>
      </p:pic>
      <p:pic>
        <p:nvPicPr>
          <p:cNvPr id="6" name="Picture 5"/>
          <p:cNvPicPr>
            <a:picLocks noChangeAspect="1"/>
          </p:cNvPicPr>
          <p:nvPr/>
        </p:nvPicPr>
        <p:blipFill>
          <a:blip r:embed="rId4"/>
          <a:stretch>
            <a:fillRect/>
          </a:stretch>
        </p:blipFill>
        <p:spPr>
          <a:xfrm>
            <a:off x="267749" y="3853324"/>
            <a:ext cx="5670326" cy="1449834"/>
          </a:xfrm>
          <a:prstGeom prst="rect">
            <a:avLst/>
          </a:prstGeom>
        </p:spPr>
      </p:pic>
      <p:pic>
        <p:nvPicPr>
          <p:cNvPr id="7" name="Picture 6"/>
          <p:cNvPicPr>
            <a:picLocks noChangeAspect="1"/>
          </p:cNvPicPr>
          <p:nvPr/>
        </p:nvPicPr>
        <p:blipFill>
          <a:blip r:embed="rId5"/>
          <a:stretch>
            <a:fillRect/>
          </a:stretch>
        </p:blipFill>
        <p:spPr>
          <a:xfrm>
            <a:off x="10554586" y="77418"/>
            <a:ext cx="1554015" cy="1462217"/>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55276" y="139461"/>
            <a:ext cx="782621" cy="1353024"/>
          </a:xfrm>
          <a:prstGeom prst="rect">
            <a:avLst/>
          </a:prstGeom>
        </p:spPr>
      </p:pic>
    </p:spTree>
    <p:extLst>
      <p:ext uri="{BB962C8B-B14F-4D97-AF65-F5344CB8AC3E}">
        <p14:creationId xmlns:p14="http://schemas.microsoft.com/office/powerpoint/2010/main" val="1440510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5930" y="0"/>
            <a:ext cx="3002999" cy="3489587"/>
          </a:xfrm>
          <a:prstGeom prst="rect">
            <a:avLst/>
          </a:prstGeom>
        </p:spPr>
      </p:pic>
      <p:sp>
        <p:nvSpPr>
          <p:cNvPr id="2" name="Title 1"/>
          <p:cNvSpPr>
            <a:spLocks noGrp="1"/>
          </p:cNvSpPr>
          <p:nvPr>
            <p:ph type="title"/>
          </p:nvPr>
        </p:nvSpPr>
        <p:spPr>
          <a:xfrm>
            <a:off x="199147" y="688020"/>
            <a:ext cx="7218870" cy="6169980"/>
          </a:xfrm>
        </p:spPr>
        <p:txBody>
          <a:bodyPr>
            <a:noAutofit/>
          </a:bodyPr>
          <a:lstStyle/>
          <a:p>
            <a:pPr fontAlgn="base"/>
            <a:r>
              <a:rPr lang="en-GB" sz="1400" dirty="0">
                <a:latin typeface="EE Nobblee Regular" panose="02000503000000020004" pitchFamily="2" charset="0"/>
              </a:rPr>
              <a:t>Meet the newest member of the Nintendo Switch family. The new system features a vibrant 7-inch OLED screen, a wide adjustable stand, a dock with a wired LAN port, 64 GB of internal storage, and enhanced audio. Play anytime, anywhere, with anyone. Nintendo Switch can transform to suit your situation, so you can play the games you want, no matter how busy life may be.</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Pick it up and play with the Joy-Con controllers attached. Nintendo Switch (OLED model) includes an OLED screen with a slimmer bezel. The large screen's vivid colours and high contrast deliver a rich handheld and tabletop gaming experience, bringing games to life whether you're racing at top speed or squaring off against enemies.</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Flip out the stand and hand a controller to another player to share the screen and enjoy competitive or co-operative multiplayer, anytime and anywhere. Nintendo Switch (OLED model)'s wide adjustable stand can be set to your preferred viewing angle for comfortable gameplay in tabletop mode.</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Gather around a big screen and enjoy gaming with a crowd. Dock your Nintendo Switch to enjoy HD gaming on your TV. The dock included with Nintendo Switch (OLED model) features two USB ports, an HDMI port for connecting to a TV, and a new wired LAN port, allowing for more stable online play when playing in TV mode.</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Save games to your system with 64 GB of internal storage &amp; enjoy enhanced audio from the system's onboard speakers.</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Approximately 4.5 - 9 hours. The battery life will depend on the games you play. For instance, the battery will last approximately 5.5 hours for The Legend of Zelda: Breath of the Wild. 3 hours when charging while the hardware is in sleep mode.</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Charging time 3 hours and battery life is up to 5.5 hours when fully charged.</a:t>
            </a:r>
            <a:endParaRPr lang="en-GB" sz="1800" dirty="0">
              <a:latin typeface="EE Nobblee Regular" panose="02000503000000020004" pitchFamily="2"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1319" y="2358964"/>
            <a:ext cx="5181600" cy="5181600"/>
          </a:xfrm>
          <a:prstGeom prst="rect">
            <a:avLst/>
          </a:prstGeom>
        </p:spPr>
      </p:pic>
      <p:sp>
        <p:nvSpPr>
          <p:cNvPr id="9" name="Rectangle 8"/>
          <p:cNvSpPr/>
          <p:nvPr/>
        </p:nvSpPr>
        <p:spPr>
          <a:xfrm>
            <a:off x="199147" y="79899"/>
            <a:ext cx="7649786" cy="830997"/>
          </a:xfrm>
          <a:prstGeom prst="rect">
            <a:avLst/>
          </a:prstGeom>
          <a:noFill/>
        </p:spPr>
        <p:txBody>
          <a:bodyPr wrap="none" lIns="91440" tIns="45720" rIns="91440" bIns="45720">
            <a:spAutoFit/>
          </a:bodyPr>
          <a:lstStyle/>
          <a:p>
            <a:pPr algn="ctr"/>
            <a:r>
              <a:rPr lang="en-US" sz="4800" b="0" cap="none" spc="0" dirty="0">
                <a:ln w="0"/>
                <a:solidFill>
                  <a:schemeClr val="tx1"/>
                </a:solidFill>
                <a:effectLst>
                  <a:outerShdw blurRad="38100" dist="19050" dir="2700000" algn="tl" rotWithShape="0">
                    <a:schemeClr val="dk1">
                      <a:alpha val="40000"/>
                    </a:schemeClr>
                  </a:outerShdw>
                </a:effectLst>
                <a:latin typeface="EE Nobblee Regular" panose="02000503000000020004" pitchFamily="2" charset="0"/>
              </a:rPr>
              <a:t>New OLED Nintendo Switch </a:t>
            </a:r>
          </a:p>
        </p:txBody>
      </p:sp>
    </p:spTree>
    <p:extLst>
      <p:ext uri="{BB962C8B-B14F-4D97-AF65-F5344CB8AC3E}">
        <p14:creationId xmlns:p14="http://schemas.microsoft.com/office/powerpoint/2010/main" val="2755389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25500" b="18179"/>
          <a:stretch/>
        </p:blipFill>
        <p:spPr>
          <a:xfrm>
            <a:off x="0" y="-8878"/>
            <a:ext cx="12192000" cy="6866878"/>
          </a:xfrm>
        </p:spPr>
      </p:pic>
      <p:sp>
        <p:nvSpPr>
          <p:cNvPr id="5" name="Oval 4"/>
          <p:cNvSpPr/>
          <p:nvPr/>
        </p:nvSpPr>
        <p:spPr>
          <a:xfrm>
            <a:off x="5477521" y="1828800"/>
            <a:ext cx="1278385" cy="125175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solidFill>
                  <a:srgbClr val="FFFF00"/>
                </a:solidFill>
                <a:latin typeface="EE Nobblee Regular" panose="02000503000000020004" pitchFamily="2" charset="0"/>
              </a:rPr>
              <a:t>VS</a:t>
            </a:r>
          </a:p>
        </p:txBody>
      </p:sp>
    </p:spTree>
    <p:extLst>
      <p:ext uri="{BB962C8B-B14F-4D97-AF65-F5344CB8AC3E}">
        <p14:creationId xmlns:p14="http://schemas.microsoft.com/office/powerpoint/2010/main" val="2778272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339743" y="93146"/>
            <a:ext cx="3314478" cy="3296785"/>
          </a:xfrm>
          <a:prstGeom prst="rect">
            <a:avLst/>
          </a:prstGeom>
        </p:spPr>
      </p:pic>
      <p:pic>
        <p:nvPicPr>
          <p:cNvPr id="4" name="Picture 3"/>
          <p:cNvPicPr>
            <a:picLocks noChangeAspect="1"/>
          </p:cNvPicPr>
          <p:nvPr/>
        </p:nvPicPr>
        <p:blipFill>
          <a:blip r:embed="rId3"/>
          <a:stretch>
            <a:fillRect/>
          </a:stretch>
        </p:blipFill>
        <p:spPr>
          <a:xfrm>
            <a:off x="910078" y="93146"/>
            <a:ext cx="3286126" cy="3303668"/>
          </a:xfrm>
          <a:prstGeom prst="rect">
            <a:avLst/>
          </a:prstGeom>
        </p:spPr>
      </p:pic>
      <p:pic>
        <p:nvPicPr>
          <p:cNvPr id="6" name="Picture 5"/>
          <p:cNvPicPr>
            <a:picLocks noChangeAspect="1"/>
          </p:cNvPicPr>
          <p:nvPr/>
        </p:nvPicPr>
        <p:blipFill>
          <a:blip r:embed="rId4"/>
          <a:stretch>
            <a:fillRect/>
          </a:stretch>
        </p:blipFill>
        <p:spPr>
          <a:xfrm>
            <a:off x="7797761" y="141910"/>
            <a:ext cx="3214578" cy="3254904"/>
          </a:xfrm>
          <a:prstGeom prst="rect">
            <a:avLst/>
          </a:prstGeom>
        </p:spPr>
      </p:pic>
      <p:pic>
        <p:nvPicPr>
          <p:cNvPr id="7" name="Picture 6"/>
          <p:cNvPicPr>
            <a:picLocks noChangeAspect="1"/>
          </p:cNvPicPr>
          <p:nvPr/>
        </p:nvPicPr>
        <p:blipFill>
          <a:blip r:embed="rId5"/>
          <a:stretch>
            <a:fillRect/>
          </a:stretch>
        </p:blipFill>
        <p:spPr>
          <a:xfrm>
            <a:off x="697957" y="3330958"/>
            <a:ext cx="3239786" cy="3239786"/>
          </a:xfrm>
          <a:prstGeom prst="rect">
            <a:avLst/>
          </a:prstGeom>
        </p:spPr>
      </p:pic>
      <p:pic>
        <p:nvPicPr>
          <p:cNvPr id="8" name="Picture 7"/>
          <p:cNvPicPr>
            <a:picLocks noChangeAspect="1"/>
          </p:cNvPicPr>
          <p:nvPr/>
        </p:nvPicPr>
        <p:blipFill>
          <a:blip r:embed="rId6"/>
          <a:stretch>
            <a:fillRect/>
          </a:stretch>
        </p:blipFill>
        <p:spPr>
          <a:xfrm>
            <a:off x="7909405" y="3326136"/>
            <a:ext cx="3246474" cy="3275512"/>
          </a:xfrm>
          <a:prstGeom prst="rect">
            <a:avLst/>
          </a:prstGeom>
        </p:spPr>
      </p:pic>
      <p:pic>
        <p:nvPicPr>
          <p:cNvPr id="9" name="Picture 8"/>
          <p:cNvPicPr>
            <a:picLocks noChangeAspect="1"/>
          </p:cNvPicPr>
          <p:nvPr/>
        </p:nvPicPr>
        <p:blipFill>
          <a:blip r:embed="rId7"/>
          <a:stretch>
            <a:fillRect/>
          </a:stretch>
        </p:blipFill>
        <p:spPr>
          <a:xfrm>
            <a:off x="4339743" y="3326136"/>
            <a:ext cx="3220725" cy="3249431"/>
          </a:xfrm>
          <a:prstGeom prst="rect">
            <a:avLst/>
          </a:prstGeom>
        </p:spPr>
      </p:pic>
      <p:pic>
        <p:nvPicPr>
          <p:cNvPr id="10" name="Picture 9"/>
          <p:cNvPicPr>
            <a:picLocks noChangeAspect="1"/>
          </p:cNvPicPr>
          <p:nvPr/>
        </p:nvPicPr>
        <p:blipFill>
          <a:blip r:embed="rId8"/>
          <a:stretch>
            <a:fillRect/>
          </a:stretch>
        </p:blipFill>
        <p:spPr>
          <a:xfrm>
            <a:off x="11155879" y="5874411"/>
            <a:ext cx="952722" cy="896443"/>
          </a:xfrm>
          <a:prstGeom prst="rect">
            <a:avLst/>
          </a:prstGeom>
        </p:spPr>
      </p:pic>
    </p:spTree>
    <p:extLst>
      <p:ext uri="{BB962C8B-B14F-4D97-AF65-F5344CB8AC3E}">
        <p14:creationId xmlns:p14="http://schemas.microsoft.com/office/powerpoint/2010/main" val="1623921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29917" y="290962"/>
            <a:ext cx="4951892" cy="2889329"/>
          </a:xfrm>
          <a:prstGeom prst="rect">
            <a:avLst/>
          </a:prstGeom>
        </p:spPr>
      </p:pic>
      <p:pic>
        <p:nvPicPr>
          <p:cNvPr id="5" name="Picture 4"/>
          <p:cNvPicPr>
            <a:picLocks noChangeAspect="1"/>
          </p:cNvPicPr>
          <p:nvPr/>
        </p:nvPicPr>
        <p:blipFill>
          <a:blip r:embed="rId3"/>
          <a:stretch>
            <a:fillRect/>
          </a:stretch>
        </p:blipFill>
        <p:spPr>
          <a:xfrm>
            <a:off x="825131" y="92852"/>
            <a:ext cx="4819312" cy="3087439"/>
          </a:xfrm>
          <a:prstGeom prst="rect">
            <a:avLst/>
          </a:prstGeom>
        </p:spPr>
      </p:pic>
      <p:pic>
        <p:nvPicPr>
          <p:cNvPr id="6" name="Picture 5"/>
          <p:cNvPicPr>
            <a:picLocks noChangeAspect="1"/>
          </p:cNvPicPr>
          <p:nvPr/>
        </p:nvPicPr>
        <p:blipFill>
          <a:blip r:embed="rId4"/>
          <a:stretch>
            <a:fillRect/>
          </a:stretch>
        </p:blipFill>
        <p:spPr>
          <a:xfrm>
            <a:off x="936339" y="3242723"/>
            <a:ext cx="4500221" cy="3072351"/>
          </a:xfrm>
          <a:prstGeom prst="rect">
            <a:avLst/>
          </a:prstGeom>
        </p:spPr>
      </p:pic>
      <p:pic>
        <p:nvPicPr>
          <p:cNvPr id="7" name="Picture 6"/>
          <p:cNvPicPr>
            <a:picLocks noChangeAspect="1"/>
          </p:cNvPicPr>
          <p:nvPr/>
        </p:nvPicPr>
        <p:blipFill>
          <a:blip r:embed="rId5"/>
          <a:stretch>
            <a:fillRect/>
          </a:stretch>
        </p:blipFill>
        <p:spPr>
          <a:xfrm>
            <a:off x="6329917" y="3242723"/>
            <a:ext cx="5002681" cy="2830649"/>
          </a:xfrm>
          <a:prstGeom prst="rect">
            <a:avLst/>
          </a:prstGeom>
        </p:spPr>
      </p:pic>
    </p:spTree>
    <p:extLst>
      <p:ext uri="{BB962C8B-B14F-4D97-AF65-F5344CB8AC3E}">
        <p14:creationId xmlns:p14="http://schemas.microsoft.com/office/powerpoint/2010/main" val="1051702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6081823" y="3430772"/>
            <a:ext cx="5508512" cy="2703996"/>
          </a:xfrm>
          <a:prstGeom prst="rect">
            <a:avLst/>
          </a:prstGeom>
        </p:spPr>
      </p:pic>
      <p:pic>
        <p:nvPicPr>
          <p:cNvPr id="4" name="Picture 3"/>
          <p:cNvPicPr>
            <a:picLocks noChangeAspect="1"/>
          </p:cNvPicPr>
          <p:nvPr/>
        </p:nvPicPr>
        <p:blipFill>
          <a:blip r:embed="rId3"/>
          <a:stretch>
            <a:fillRect/>
          </a:stretch>
        </p:blipFill>
        <p:spPr>
          <a:xfrm>
            <a:off x="894907" y="365125"/>
            <a:ext cx="4685243" cy="2858293"/>
          </a:xfrm>
          <a:prstGeom prst="rect">
            <a:avLst/>
          </a:prstGeom>
        </p:spPr>
      </p:pic>
      <p:pic>
        <p:nvPicPr>
          <p:cNvPr id="5" name="Picture 4"/>
          <p:cNvPicPr>
            <a:picLocks noChangeAspect="1"/>
          </p:cNvPicPr>
          <p:nvPr/>
        </p:nvPicPr>
        <p:blipFill>
          <a:blip r:embed="rId4"/>
          <a:stretch>
            <a:fillRect/>
          </a:stretch>
        </p:blipFill>
        <p:spPr>
          <a:xfrm>
            <a:off x="6585209" y="473038"/>
            <a:ext cx="4609772" cy="2036246"/>
          </a:xfrm>
          <a:prstGeom prst="rect">
            <a:avLst/>
          </a:prstGeom>
        </p:spPr>
      </p:pic>
      <p:pic>
        <p:nvPicPr>
          <p:cNvPr id="6" name="Picture 5"/>
          <p:cNvPicPr>
            <a:picLocks noChangeAspect="1"/>
          </p:cNvPicPr>
          <p:nvPr/>
        </p:nvPicPr>
        <p:blipFill>
          <a:blip r:embed="rId5"/>
          <a:stretch>
            <a:fillRect/>
          </a:stretch>
        </p:blipFill>
        <p:spPr>
          <a:xfrm>
            <a:off x="1087894" y="3349026"/>
            <a:ext cx="4492256" cy="3147467"/>
          </a:xfrm>
          <a:prstGeom prst="rect">
            <a:avLst/>
          </a:prstGeom>
        </p:spPr>
      </p:pic>
    </p:spTree>
    <p:extLst>
      <p:ext uri="{BB962C8B-B14F-4D97-AF65-F5344CB8AC3E}">
        <p14:creationId xmlns:p14="http://schemas.microsoft.com/office/powerpoint/2010/main" val="3994572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2903" y="811579"/>
            <a:ext cx="11646194" cy="5680373"/>
          </a:xfrm>
          <a:prstGeom prst="rect">
            <a:avLst/>
          </a:prstGeom>
        </p:spPr>
      </p:pic>
      <p:pic>
        <p:nvPicPr>
          <p:cNvPr id="6" name="Picture 5"/>
          <p:cNvPicPr>
            <a:picLocks noChangeAspect="1"/>
          </p:cNvPicPr>
          <p:nvPr/>
        </p:nvPicPr>
        <p:blipFill>
          <a:blip r:embed="rId3"/>
          <a:stretch>
            <a:fillRect/>
          </a:stretch>
        </p:blipFill>
        <p:spPr>
          <a:xfrm>
            <a:off x="10675088" y="5350427"/>
            <a:ext cx="1376805" cy="1295475"/>
          </a:xfrm>
          <a:prstGeom prst="rect">
            <a:avLst/>
          </a:prstGeom>
        </p:spPr>
      </p:pic>
      <p:pic>
        <p:nvPicPr>
          <p:cNvPr id="5" name="Picture 4"/>
          <p:cNvPicPr>
            <a:picLocks noChangeAspect="1"/>
          </p:cNvPicPr>
          <p:nvPr/>
        </p:nvPicPr>
        <p:blipFill>
          <a:blip r:embed="rId4"/>
          <a:stretch>
            <a:fillRect/>
          </a:stretch>
        </p:blipFill>
        <p:spPr>
          <a:xfrm>
            <a:off x="8008531" y="184297"/>
            <a:ext cx="3265609" cy="3994298"/>
          </a:xfrm>
          <a:prstGeom prst="rect">
            <a:avLst/>
          </a:prstGeom>
        </p:spPr>
      </p:pic>
    </p:spTree>
    <p:extLst>
      <p:ext uri="{BB962C8B-B14F-4D97-AF65-F5344CB8AC3E}">
        <p14:creationId xmlns:p14="http://schemas.microsoft.com/office/powerpoint/2010/main" val="3559926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8F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80975"/>
            <a:ext cx="10515600" cy="1325563"/>
          </a:xfrm>
        </p:spPr>
        <p:txBody>
          <a:bodyPr>
            <a:normAutofit/>
          </a:bodyPr>
          <a:lstStyle/>
          <a:p>
            <a:pPr algn="ctr"/>
            <a:r>
              <a:rPr lang="en-GB" sz="3600" dirty="0">
                <a:latin typeface="EE Nobblee Regular" panose="02000503000000020004" pitchFamily="2" charset="0"/>
              </a:rPr>
              <a:t>Top 15 Available Nintendo Switch Games 2023</a:t>
            </a:r>
          </a:p>
        </p:txBody>
      </p:sp>
      <p:pic>
        <p:nvPicPr>
          <p:cNvPr id="5" name="Picture 4"/>
          <p:cNvPicPr>
            <a:picLocks noChangeAspect="1"/>
          </p:cNvPicPr>
          <p:nvPr/>
        </p:nvPicPr>
        <p:blipFill>
          <a:blip r:embed="rId2"/>
          <a:stretch>
            <a:fillRect/>
          </a:stretch>
        </p:blipFill>
        <p:spPr>
          <a:xfrm>
            <a:off x="1692522" y="798230"/>
            <a:ext cx="8806955" cy="5979871"/>
          </a:xfrm>
          <a:prstGeom prst="rect">
            <a:avLst/>
          </a:prstGeom>
        </p:spPr>
      </p:pic>
    </p:spTree>
    <p:extLst>
      <p:ext uri="{BB962C8B-B14F-4D97-AF65-F5344CB8AC3E}">
        <p14:creationId xmlns:p14="http://schemas.microsoft.com/office/powerpoint/2010/main" val="2437180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A0A3049B390D3418C733431FA9F9995" ma:contentTypeVersion="8" ma:contentTypeDescription="Create a new document." ma:contentTypeScope="" ma:versionID="b0890df3e77d57bec7abc8e224454fea">
  <xsd:schema xmlns:xsd="http://www.w3.org/2001/XMLSchema" xmlns:xs="http://www.w3.org/2001/XMLSchema" xmlns:p="http://schemas.microsoft.com/office/2006/metadata/properties" xmlns:ns2="e1ac6036-1be5-49b7-a8ac-a8f3ac0b9897" xmlns:ns3="d3b82e2c-345f-4313-ab48-159463b30931" targetNamespace="http://schemas.microsoft.com/office/2006/metadata/properties" ma:root="true" ma:fieldsID="46f5366fe559cb68bab76eae1373899e" ns2:_="" ns3:_="">
    <xsd:import namespace="e1ac6036-1be5-49b7-a8ac-a8f3ac0b9897"/>
    <xsd:import namespace="d3b82e2c-345f-4313-ab48-159463b3093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ac6036-1be5-49b7-a8ac-a8f3ac0b98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531deeb-2674-43eb-80e4-de4fbf68bfe3"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b82e2c-345f-4313-ab48-159463b3093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807d407-c8fd-44dd-8ff1-fc19f5bccbc6}" ma:internalName="TaxCatchAll" ma:showField="CatchAllData" ma:web="d3b82e2c-345f-4313-ab48-159463b309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3b82e2c-345f-4313-ab48-159463b30931" xsi:nil="true"/>
    <lcf76f155ced4ddcb4097134ff3c332f xmlns="e1ac6036-1be5-49b7-a8ac-a8f3ac0b989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5B725E3-DF73-42E6-9BB6-68A29B15970D}">
  <ds:schemaRefs>
    <ds:schemaRef ds:uri="http://schemas.microsoft.com/sharepoint/v3/contenttype/forms"/>
  </ds:schemaRefs>
</ds:datastoreItem>
</file>

<file path=customXml/itemProps2.xml><?xml version="1.0" encoding="utf-8"?>
<ds:datastoreItem xmlns:ds="http://schemas.openxmlformats.org/officeDocument/2006/customXml" ds:itemID="{7629F4CF-7E74-412C-8C89-2C7040486B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ac6036-1be5-49b7-a8ac-a8f3ac0b9897"/>
    <ds:schemaRef ds:uri="d3b82e2c-345f-4313-ab48-159463b309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1AEA0A-4228-4439-AF69-EA4FB52471AF}">
  <ds:schemaRefs>
    <ds:schemaRef ds:uri="http://schemas.microsoft.com/office/2006/metadata/properties"/>
    <ds:schemaRef ds:uri="http://schemas.microsoft.com/office/infopath/2007/PartnerControls"/>
    <ds:schemaRef ds:uri="d3b82e2c-345f-4313-ab48-159463b30931"/>
    <ds:schemaRef ds:uri="e1ac6036-1be5-49b7-a8ac-a8f3ac0b9897"/>
  </ds:schemaRefs>
</ds:datastoreItem>
</file>

<file path=docProps/app.xml><?xml version="1.0" encoding="utf-8"?>
<Properties xmlns="http://schemas.openxmlformats.org/officeDocument/2006/extended-properties" xmlns:vt="http://schemas.openxmlformats.org/officeDocument/2006/docPropsVTypes">
  <TotalTime>2791</TotalTime>
  <Words>474</Words>
  <Application>Microsoft Office PowerPoint</Application>
  <PresentationFormat>Widescreen</PresentationFormat>
  <Paragraphs>12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Meet the newest member of the Nintendo Switch family. The new system features a vibrant 7-inch OLED screen, a wide adjustable stand, a dock with a wired LAN port, 64 GB of internal storage, and enhanced audio. Play anytime, anywhere, with anyone. Nintendo Switch can transform to suit your situation, so you can play the games you want, no matter how busy life may be.  Pick it up and play with the Joy-Con controllers attached. Nintendo Switch (OLED model) includes an OLED screen with a slimmer bezel. The large screen's vivid colours and high contrast deliver a rich handheld and tabletop gaming experience, bringing games to life whether you're racing at top speed or squaring off against enemies.  Flip out the stand and hand a controller to another player to share the screen and enjoy competitive or co-operative multiplayer, anytime and anywhere. Nintendo Switch (OLED model)'s wide adjustable stand can be set to your preferred viewing angle for comfortable gameplay in tabletop mode.  Gather around a big screen and enjoy gaming with a crowd. Dock your Nintendo Switch to enjoy HD gaming on your TV. The dock included with Nintendo Switch (OLED model) features two USB ports, an HDMI port for connecting to a TV, and a new wired LAN port, allowing for more stable online play when playing in TV mode.  Save games to your system with 64 GB of internal storage &amp; enjoy enhanced audio from the system's onboard speakers.  Approximately 4.5 - 9 hours. The battery life will depend on the games you play. For instance, the battery will last approximately 5.5 hours for The Legend of Zelda: Breath of the Wild. 3 hours when charging while the hardware is in sleep mode.  Charging time 3 hours and battery life is up to 5.5 hours when fully charged.</vt:lpstr>
      <vt:lpstr>PowerPoint Presentation</vt:lpstr>
      <vt:lpstr>PowerPoint Presentation</vt:lpstr>
      <vt:lpstr>PowerPoint Presentation</vt:lpstr>
      <vt:lpstr>PowerPoint Presentation</vt:lpstr>
      <vt:lpstr>PowerPoint Presentation</vt:lpstr>
      <vt:lpstr>Top 15 Available Nintendo Switch Games 2023</vt:lpstr>
    </vt:vector>
  </TitlesOfParts>
  <Company>BT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Khan,MR,Ramz,G R</dc:creator>
  <cp:lastModifiedBy>Hyland,TH,Tiffany,XEF R</cp:lastModifiedBy>
  <cp:revision>17</cp:revision>
  <dcterms:created xsi:type="dcterms:W3CDTF">2023-05-22T08:38:18Z</dcterms:created>
  <dcterms:modified xsi:type="dcterms:W3CDTF">2023-07-14T10:45:39Z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818d02-8d25-4bb9-b27c-e4db64670887_Enabled">
    <vt:lpwstr>true</vt:lpwstr>
  </property>
  <property fmtid="{D5CDD505-2E9C-101B-9397-08002B2CF9AE}" pid="3" name="MSIP_Label_55818d02-8d25-4bb9-b27c-e4db64670887_SetDate">
    <vt:lpwstr>2023-05-22T08:38:19Z</vt:lpwstr>
  </property>
  <property fmtid="{D5CDD505-2E9C-101B-9397-08002B2CF9AE}" pid="4" name="MSIP_Label_55818d02-8d25-4bb9-b27c-e4db64670887_Method">
    <vt:lpwstr>Standard</vt:lpwstr>
  </property>
  <property fmtid="{D5CDD505-2E9C-101B-9397-08002B2CF9AE}" pid="5" name="MSIP_Label_55818d02-8d25-4bb9-b27c-e4db64670887_Name">
    <vt:lpwstr>55818d02-8d25-4bb9-b27c-e4db64670887</vt:lpwstr>
  </property>
  <property fmtid="{D5CDD505-2E9C-101B-9397-08002B2CF9AE}" pid="6" name="MSIP_Label_55818d02-8d25-4bb9-b27c-e4db64670887_SiteId">
    <vt:lpwstr>a7f35688-9c00-4d5e-ba41-29f146377ab0</vt:lpwstr>
  </property>
  <property fmtid="{D5CDD505-2E9C-101B-9397-08002B2CF9AE}" pid="7" name="MSIP_Label_55818d02-8d25-4bb9-b27c-e4db64670887_ActionId">
    <vt:lpwstr>352dfd45-1f27-465f-bdac-9e417ce42ca0</vt:lpwstr>
  </property>
  <property fmtid="{D5CDD505-2E9C-101B-9397-08002B2CF9AE}" pid="8" name="MSIP_Label_55818d02-8d25-4bb9-b27c-e4db64670887_ContentBits">
    <vt:lpwstr>0</vt:lpwstr>
  </property>
  <property fmtid="{D5CDD505-2E9C-101B-9397-08002B2CF9AE}" pid="9" name="ContentTypeId">
    <vt:lpwstr>0x010100BA0A3049B390D3418C733431FA9F9995</vt:lpwstr>
  </property>
</Properties>
</file>